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1" r:id="rId2"/>
  </p:sldMasterIdLst>
  <p:notesMasterIdLst>
    <p:notesMasterId r:id="rId8"/>
  </p:notesMasterIdLst>
  <p:sldIdLst>
    <p:sldId id="256" r:id="rId3"/>
    <p:sldId id="261" r:id="rId4"/>
    <p:sldId id="284" r:id="rId5"/>
    <p:sldId id="281" r:id="rId6"/>
    <p:sldId id="282" r:id="rId7"/>
  </p:sldIdLst>
  <p:sldSz cx="12192000" cy="6858000"/>
  <p:notesSz cx="6858000" cy="9144000"/>
  <p:custDataLst>
    <p:tags r:id="rId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641E"/>
    <a:srgbClr val="202A30"/>
    <a:srgbClr val="404040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213C93-C24C-4771-ABA1-C575D67C804E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F0E88-EFF9-4106-A1AD-C1A0D4205F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821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5D306-BE32-4329-B890-92DF713149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A5E98-C8FF-419D-98E9-D94E917DC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330D1-FE0C-42A2-B20A-965B44C86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60E3-34E6-4A02-99F0-84611788D951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56D4B-1BAD-4ED8-9E1E-1F46AB109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E3A01-641E-42D1-A120-F6B6250CC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5F030-B220-46DF-BCF9-0DEF255074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42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FF2D1-068E-4330-A67E-7D9D82B9A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436F1B-E2DF-4863-B341-539E99997D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89DA2-DCF6-4C7D-99D9-B736702E3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60E3-34E6-4A02-99F0-84611788D951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6BE13-CA01-413C-9BD6-0E3CED40C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925276-C103-4A6F-9A8D-9A640CB48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5F030-B220-46DF-BCF9-0DEF255074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59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CA54CA-C66E-40F9-A66C-3AFC2C51D5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EB3B51-1D99-40FF-9988-5041B4A4C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12BEA5-3877-4329-8FF6-A59A60092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60E3-34E6-4A02-99F0-84611788D951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CA5DAB-3AFD-4F05-A786-5AFCE7D62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50310-D5DB-4347-99EE-5152D5D85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5F030-B220-46DF-BCF9-0DEF255074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115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 option 1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DD1C7-704B-E420-CAE6-F734CF707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9E760-966F-3E4C-F475-3DB2BCD315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5389" y="643965"/>
            <a:ext cx="5329238" cy="53515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body copy style</a:t>
            </a:r>
          </a:p>
          <a:p>
            <a:pPr lvl="1"/>
            <a:r>
              <a:rPr lang="en-US" dirty="0"/>
              <a:t>Bullet level 1</a:t>
            </a:r>
          </a:p>
          <a:p>
            <a:pPr lvl="2"/>
            <a:r>
              <a:rPr lang="en-US" dirty="0"/>
              <a:t>Bullet level 2</a:t>
            </a:r>
          </a:p>
          <a:p>
            <a:pPr lvl="3"/>
            <a:r>
              <a:rPr lang="en-US" dirty="0"/>
              <a:t>Bullet level 3</a:t>
            </a:r>
          </a:p>
          <a:p>
            <a:pPr lvl="4"/>
            <a:r>
              <a:rPr lang="en-US" dirty="0"/>
              <a:t>Click to edit subhead level 1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D7EA9-BC60-45CF-3F76-1E1EF0694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3C751-D3D3-8744-BBE4-FB031A10FFFF}" type="datetime1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09/11/2022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B751A-4B62-6926-D721-242E44EBC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Document title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F75C4-735B-9527-24AD-28A914007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0549F-F38D-43A2-B780-492AA5F1A2EE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834B86E-6ABB-D89A-3CED-2B69576CD9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6551" y="1870219"/>
            <a:ext cx="5310061" cy="411806"/>
          </a:xfrm>
        </p:spPr>
        <p:txBody>
          <a:bodyPr/>
          <a:lstStyle>
            <a:lvl1pPr>
              <a:defRPr sz="2400" b="1"/>
            </a:lvl1pPr>
          </a:lstStyle>
          <a:p>
            <a:pPr lvl="4"/>
            <a:r>
              <a:rPr lang="en-GB" dirty="0"/>
              <a:t>Click to edit subhead level 1</a:t>
            </a:r>
          </a:p>
        </p:txBody>
      </p:sp>
    </p:spTree>
    <p:extLst>
      <p:ext uri="{BB962C8B-B14F-4D97-AF65-F5344CB8AC3E}">
        <p14:creationId xmlns:p14="http://schemas.microsoft.com/office/powerpoint/2010/main" val="93504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C1FE5-CEF0-4740-9B20-287609F70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FDF8E-B92E-4247-8A62-1604C7D6EA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E92416-AA26-485D-86DA-20FC83AF7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60E3-34E6-4A02-99F0-84611788D951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DA8EB-A0C9-4904-AAD4-E6F797B0B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39F69-80BA-44F0-BAB9-6AA638028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5F030-B220-46DF-BCF9-0DEF255074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776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B0310-398D-4BA1-B748-29D87BF34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8A25A-E94F-4E83-8084-881754D0A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598CF-2A1B-435A-A0A0-10E010F63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60E3-34E6-4A02-99F0-84611788D951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86E4E-9144-4D7F-B23B-11655DD29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38D55-87B8-491A-8DBA-E90EF0D9E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5F030-B220-46DF-BCF9-0DEF255074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218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4BC4E-57C9-435B-B5AE-7CCDE7CB3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0BCCC-66E9-4D03-B58E-2EBB28BD62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1C6069-2C9D-4F7B-855A-AC98A2514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F7FC01-5589-4CBE-8B92-BE057D6AE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60E3-34E6-4A02-99F0-84611788D951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277247-0097-45F1-8B62-DFF8821DD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82B65F-A358-42A8-AA51-D50604865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5F030-B220-46DF-BCF9-0DEF255074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226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93155-8953-4959-A184-04E694A81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6C3BF2-AAC8-4EB1-9A99-041EF210C7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27101A-74B0-404B-A80C-2E7B02EA1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F24C78-E7F6-4D90-80B0-6748AE292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6FE859-0E5E-4394-887D-9A20DE97FF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3B4842-FF69-4E08-B4DF-0F6329D99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60E3-34E6-4A02-99F0-84611788D951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4F40B3-21CC-43A1-90B8-5A4C706E7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DA01B-F570-4B77-90A0-CB2B4F34A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5F030-B220-46DF-BCF9-0DEF255074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08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5DC51-278F-4352-BF27-6E6690906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D7B767-7415-4B47-876B-669F69A4C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60E3-34E6-4A02-99F0-84611788D951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31094D-998A-42BF-84BD-11A32928D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ECF9E3-BD2A-48FE-B890-7D983AC18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5F030-B220-46DF-BCF9-0DEF255074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416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5FDEA8-1B6D-4FEA-8AE5-161F38B22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60E3-34E6-4A02-99F0-84611788D951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99BCB9-2143-46AC-9EB2-6000EAD17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49760C-695A-4A12-8818-2A99C165C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5F030-B220-46DF-BCF9-0DEF255074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9631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3008B-58AB-4509-B232-36D676CFC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E2AD1-8EF9-44CD-9785-C2642C80F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4AD44E-C7B6-4CDE-A96B-03DF1811CF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97ECC2-DEDC-494D-8A31-EFE3CB64C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60E3-34E6-4A02-99F0-84611788D951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9E5F09-6888-437C-8DD2-9F7AAEC3A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9478AA-D391-4DC2-A471-A4118BA4E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5F030-B220-46DF-BCF9-0DEF255074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050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EF675-3E2E-46DD-9E87-F2E2531A3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63C275-B981-4F94-A951-1270963BE8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F140B3-3137-43D1-8CE7-32AFE6A0C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CCCE78-9E74-4969-A48D-0AA7CAC30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60E3-34E6-4A02-99F0-84611788D951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DF6587-5C2C-4B8C-AEAF-13064B99A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E9C266-EE97-4FE4-9568-99F40BD71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5F030-B220-46DF-BCF9-0DEF255074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9107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A43173-32AA-4F9E-A02D-CCE0E823C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CA4B0-1687-4C22-AFC7-6800F1C23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164F6-403A-4FC4-A793-0D3EA52728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460E3-34E6-4A02-99F0-84611788D951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301D8-D395-421B-BE01-37D00B7600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E603D-5856-4CAC-9953-A0CB595D00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5F030-B220-46DF-BCF9-0DEF255074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326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DD68B7-F2DB-01D3-F29D-6D42411279D1}"/>
              </a:ext>
            </a:extLst>
          </p:cNvPr>
          <p:cNvSpPr/>
          <p:nvPr userDrawn="1"/>
        </p:nvSpPr>
        <p:spPr>
          <a:xfrm>
            <a:off x="0" y="6200775"/>
            <a:ext cx="12192000" cy="657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664ED8-AD21-7E85-7432-8AAED036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52" y="643966"/>
            <a:ext cx="5310061" cy="10640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D90EF4-9B4E-A23A-A98A-748E292D8D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65675" y="6454630"/>
            <a:ext cx="726041" cy="19064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F36E75EB-DC0B-7844-886B-D9E3565C673B}" type="datetime1">
              <a:rPr lang="en-GB" smtClean="0"/>
              <a:t>09/11/2022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37F8B-67E1-5609-DF62-B61CBFF81A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9119" y="6454630"/>
            <a:ext cx="4114800" cy="19064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Document title goes here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8F138-CC2A-2D24-87CC-8F7C89C4FD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6410" y="6354690"/>
            <a:ext cx="486070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fld id="{4740549F-F38D-43A2-B780-492AA5F1A2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FE6141-AFD7-14C4-04DB-D24BFF931FAA}"/>
              </a:ext>
            </a:extLst>
          </p:cNvPr>
          <p:cNvSpPr txBox="1"/>
          <p:nvPr userDrawn="1"/>
        </p:nvSpPr>
        <p:spPr>
          <a:xfrm>
            <a:off x="6275388" y="6454630"/>
            <a:ext cx="1483242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950" dirty="0">
                <a:solidFill>
                  <a:schemeClr val="bg1"/>
                </a:solidFill>
              </a:rPr>
              <a:t>Solent </a:t>
            </a:r>
            <a:r>
              <a:rPr lang="en-GB" sz="1000" baseline="0" dirty="0">
                <a:solidFill>
                  <a:schemeClr val="bg1"/>
                </a:solidFill>
              </a:rPr>
              <a:t>University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5F7460A-588B-F446-EF96-0505179EABF0}"/>
              </a:ext>
            </a:extLst>
          </p:cNvPr>
          <p:cNvSpPr/>
          <p:nvPr userDrawn="1"/>
        </p:nvSpPr>
        <p:spPr>
          <a:xfrm>
            <a:off x="11557000" y="6359525"/>
            <a:ext cx="349250" cy="349250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FD5E2B48-D8E1-AB0D-234A-E0CD5599E3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063" y="6210300"/>
            <a:ext cx="2406650" cy="6477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8A10A05-21A0-B473-2CD6-648DED8E5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1886008"/>
            <a:ext cx="5329238" cy="40577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body copy style</a:t>
            </a:r>
          </a:p>
          <a:p>
            <a:pPr lvl="1"/>
            <a:r>
              <a:rPr lang="en-GB" dirty="0"/>
              <a:t>Bullet level 1</a:t>
            </a:r>
          </a:p>
          <a:p>
            <a:pPr lvl="2"/>
            <a:r>
              <a:rPr lang="en-GB" dirty="0"/>
              <a:t>Bullet level 2</a:t>
            </a:r>
          </a:p>
          <a:p>
            <a:pPr lvl="3"/>
            <a:r>
              <a:rPr lang="en-GB" dirty="0"/>
              <a:t>Bullet level 3</a:t>
            </a:r>
          </a:p>
          <a:p>
            <a:pPr lvl="4"/>
            <a:r>
              <a:rPr lang="en-GB" dirty="0"/>
              <a:t>Click to edit subhead level 1</a:t>
            </a:r>
          </a:p>
        </p:txBody>
      </p:sp>
    </p:spTree>
    <p:extLst>
      <p:ext uri="{BB962C8B-B14F-4D97-AF65-F5344CB8AC3E}">
        <p14:creationId xmlns:p14="http://schemas.microsoft.com/office/powerpoint/2010/main" val="373561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b="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1400"/>
        </a:spcAft>
        <a:buFontTx/>
        <a:buNone/>
        <a:defRPr lang="en-GB" sz="1800" kern="1200" spc="-20" baseline="0" noProof="0" dirty="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1400"/>
        </a:spcAft>
        <a:buClr>
          <a:schemeClr val="accent1"/>
        </a:buClr>
        <a:buSzPct val="105000"/>
        <a:buFont typeface="Arial" panose="020B0604020202020204" pitchFamily="34" charset="0"/>
        <a:buChar char="•"/>
        <a:defRPr lang="en-GB" sz="1800" kern="1200" spc="-20" noProof="0" dirty="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1400"/>
        </a:spcAft>
        <a:buClr>
          <a:schemeClr val="accent1"/>
        </a:buClr>
        <a:buSzPct val="105000"/>
        <a:buFont typeface="Arial" panose="020B0604020202020204" pitchFamily="34" charset="0"/>
        <a:buChar char="•"/>
        <a:defRPr sz="1800" kern="1200" spc="-2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1400"/>
        </a:spcAft>
        <a:buClr>
          <a:schemeClr val="accent1"/>
        </a:buClr>
        <a:buSzPct val="105000"/>
        <a:buFont typeface="Arial" panose="020B0604020202020204" pitchFamily="34" charset="0"/>
        <a:buChar char="•"/>
        <a:defRPr sz="1800" kern="1200" spc="-2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1400"/>
        </a:spcAft>
        <a:buFontTx/>
        <a:buNone/>
        <a:defRPr sz="2400" b="1" kern="1200" spc="-2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06">
          <p15:clr>
            <a:srgbClr val="F26B43"/>
          </p15:clr>
        </p15:guide>
        <p15:guide id="2" pos="3840">
          <p15:clr>
            <a:srgbClr val="F26B43"/>
          </p15:clr>
        </p15:guide>
        <p15:guide id="3" pos="370">
          <p15:clr>
            <a:srgbClr val="F26B43"/>
          </p15:clr>
        </p15:guide>
        <p15:guide id="4" pos="3727">
          <p15:clr>
            <a:srgbClr val="F26B43"/>
          </p15:clr>
        </p15:guide>
        <p15:guide id="5" pos="3953">
          <p15:clr>
            <a:srgbClr val="F26B43"/>
          </p15:clr>
        </p15:guide>
        <p15:guide id="6" pos="731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grass, sign, person&#10;&#10;Description automatically generated">
            <a:extLst>
              <a:ext uri="{FF2B5EF4-FFF2-40B4-BE49-F238E27FC236}">
                <a16:creationId xmlns:a16="http://schemas.microsoft.com/office/drawing/2014/main" id="{D04FDD69-6B57-44A4-9B75-0028638BD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03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64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8F4DEAB-0061-40DB-9123-04324A628134}"/>
              </a:ext>
            </a:extLst>
          </p:cNvPr>
          <p:cNvSpPr txBox="1"/>
          <p:nvPr/>
        </p:nvSpPr>
        <p:spPr>
          <a:xfrm>
            <a:off x="368560" y="1055782"/>
            <a:ext cx="55607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  <a:latin typeface="Corbel" panose="020B0503020204020204" pitchFamily="34" charset="0"/>
              </a:rPr>
              <a:t>Visit </a:t>
            </a:r>
          </a:p>
          <a:p>
            <a:r>
              <a:rPr lang="en-GB" sz="4400" b="1" dirty="0">
                <a:solidFill>
                  <a:schemeClr val="bg1"/>
                </a:solidFill>
                <a:latin typeface="Corbel" panose="020B0503020204020204" pitchFamily="34" charset="0"/>
              </a:rPr>
              <a:t>Royal Holloway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EC1AA5-A4A7-4E48-83D5-6BE7E5A44934}"/>
              </a:ext>
            </a:extLst>
          </p:cNvPr>
          <p:cNvSpPr txBox="1"/>
          <p:nvPr/>
        </p:nvSpPr>
        <p:spPr>
          <a:xfrm>
            <a:off x="311220" y="2545420"/>
            <a:ext cx="477221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i="0" dirty="0">
                <a:solidFill>
                  <a:schemeClr val="bg1"/>
                </a:solidFill>
                <a:effectLst/>
                <a:latin typeface="Corbel" panose="020B0503020204020204" pitchFamily="34" charset="0"/>
              </a:rPr>
              <a:t>Our Open Days and Online Open Days are a perfect opportunity to discover more about </a:t>
            </a:r>
            <a:r>
              <a:rPr lang="en-GB" sz="2400" b="1" i="0" dirty="0">
                <a:solidFill>
                  <a:schemeClr val="bg1"/>
                </a:solidFill>
                <a:effectLst/>
                <a:latin typeface="Corbel" panose="020B0503020204020204" pitchFamily="34" charset="0"/>
              </a:rPr>
              <a:t>Royal Holloway, University of London</a:t>
            </a:r>
            <a:r>
              <a:rPr lang="en-GB" sz="2400" b="0" i="0" dirty="0">
                <a:solidFill>
                  <a:schemeClr val="bg1"/>
                </a:solidFill>
                <a:effectLst/>
                <a:latin typeface="Corbel" panose="020B0503020204020204" pitchFamily="34" charset="0"/>
              </a:rPr>
              <a:t>.</a:t>
            </a:r>
            <a:r>
              <a:rPr lang="en-GB" sz="2400" dirty="0">
                <a:solidFill>
                  <a:schemeClr val="bg1"/>
                </a:solidFill>
                <a:latin typeface="Corbel" panose="020B0503020204020204" pitchFamily="34" charset="0"/>
              </a:rPr>
              <a:t> Get a tour of our campus in Egham, chat to current students and hear directly from  lecturers about the courses you are interested in. </a:t>
            </a:r>
            <a:endParaRPr lang="en-GB" sz="2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B142C-C96E-4DB0-80BB-A46BDAE7DC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18" t="36032" r="61875" b="39683"/>
          <a:stretch/>
        </p:blipFill>
        <p:spPr>
          <a:xfrm>
            <a:off x="333315" y="5635496"/>
            <a:ext cx="1115297" cy="108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99DFE9C-0A26-4CCC-9540-81CA23763ADB}"/>
              </a:ext>
            </a:extLst>
          </p:cNvPr>
          <p:cNvSpPr txBox="1"/>
          <p:nvPr/>
        </p:nvSpPr>
        <p:spPr>
          <a:xfrm>
            <a:off x="1638795" y="5635496"/>
            <a:ext cx="10055797" cy="1080000"/>
          </a:xfrm>
          <a:prstGeom prst="rect">
            <a:avLst/>
          </a:prstGeom>
          <a:solidFill>
            <a:srgbClr val="1C2B39"/>
          </a:solidFill>
          <a:ln>
            <a:noFill/>
          </a:ln>
        </p:spPr>
        <p:txBody>
          <a:bodyPr wrap="square" lIns="72000" tIns="108000" bIns="108000" rtlCol="0">
            <a:no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orbel" panose="020B0503020204020204" pitchFamily="34" charset="0"/>
              </a:rPr>
              <a:t>Find out more and b</a:t>
            </a:r>
            <a:r>
              <a:rPr lang="en-GB" sz="2400" b="0" i="0" dirty="0">
                <a:solidFill>
                  <a:schemeClr val="bg1"/>
                </a:solidFill>
                <a:effectLst/>
                <a:latin typeface="Corbel" panose="020B0503020204020204" pitchFamily="34" charset="0"/>
              </a:rPr>
              <a:t>ook your place </a:t>
            </a:r>
          </a:p>
          <a:p>
            <a:r>
              <a:rPr lang="en-GB" sz="2400" b="1" dirty="0">
                <a:solidFill>
                  <a:schemeClr val="bg1"/>
                </a:solidFill>
                <a:latin typeface="Corbel" panose="020B0503020204020204" pitchFamily="34" charset="0"/>
              </a:rPr>
              <a:t>royalholloway.ac.uk/</a:t>
            </a:r>
            <a:r>
              <a:rPr lang="en-GB" sz="2400" b="1" dirty="0" err="1">
                <a:solidFill>
                  <a:schemeClr val="bg1"/>
                </a:solidFill>
                <a:latin typeface="Corbel" panose="020B0503020204020204" pitchFamily="34" charset="0"/>
              </a:rPr>
              <a:t>opendays</a:t>
            </a:r>
            <a:endParaRPr lang="en-GB" sz="24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7" name="Picture 16" descr="A picture containing sky, outdoor, group&#10;&#10;Description automatically generated">
            <a:extLst>
              <a:ext uri="{FF2B5EF4-FFF2-40B4-BE49-F238E27FC236}">
                <a16:creationId xmlns:a16="http://schemas.microsoft.com/office/drawing/2014/main" id="{0401F785-7ECE-42EF-B325-7BFB9A4ED6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0440" y="2849319"/>
            <a:ext cx="2700000" cy="270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8" name="Picture 17" descr="A sign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0EC261E0-E594-4CAF-AB88-95E5784455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42931">
            <a:off x="5946470" y="512647"/>
            <a:ext cx="2700000" cy="2700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9" name="Picture 5" descr="Colour Logo new">
            <a:extLst>
              <a:ext uri="{FF2B5EF4-FFF2-40B4-BE49-F238E27FC236}">
                <a16:creationId xmlns:a16="http://schemas.microsoft.com/office/drawing/2014/main" id="{26DD0A36-E079-4F6F-B2CA-8A4071D9E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258" y="5635496"/>
            <a:ext cx="211217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Women holding an umbrella&#10;&#10;Description automatically generated with low confidence">
            <a:extLst>
              <a:ext uri="{FF2B5EF4-FFF2-40B4-BE49-F238E27FC236}">
                <a16:creationId xmlns:a16="http://schemas.microsoft.com/office/drawing/2014/main" id="{64760370-DBCD-4BE9-B884-417EBAA3AE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97904">
            <a:off x="9106381" y="573572"/>
            <a:ext cx="2700000" cy="2700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C56865-4FE5-6F8C-3355-F55287D23F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790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00" y="0"/>
            <a:ext cx="2552700" cy="68845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9" b="8039"/>
          <a:stretch/>
        </p:blipFill>
        <p:spPr>
          <a:xfrm>
            <a:off x="0" y="0"/>
            <a:ext cx="10387056" cy="687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687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9739E0C-4A80-C996-8921-CE9D94495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7928" y="150433"/>
            <a:ext cx="5310061" cy="621886"/>
          </a:xfrm>
        </p:spPr>
        <p:txBody>
          <a:bodyPr/>
          <a:lstStyle/>
          <a:p>
            <a:r>
              <a:rPr lang="en-GB" dirty="0"/>
              <a:t>Discover Solent University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16B150D-AFAA-3F87-432B-BFF888578C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9851" y="1127978"/>
            <a:ext cx="5310061" cy="411806"/>
          </a:xfrm>
        </p:spPr>
        <p:txBody>
          <a:bodyPr/>
          <a:lstStyle/>
          <a:p>
            <a:pPr>
              <a:spcAft>
                <a:spcPts val="750"/>
              </a:spcAft>
            </a:pPr>
            <a:r>
              <a:rPr lang="en-GB" i="0" dirty="0">
                <a:solidFill>
                  <a:srgbClr val="000000"/>
                </a:solidFill>
                <a:effectLst/>
                <a:latin typeface="+mj-lt"/>
              </a:rPr>
              <a:t>Open days are the best way to experience Solent and find out all about the opportunities on offer.</a:t>
            </a:r>
          </a:p>
          <a:p>
            <a:pPr>
              <a:spcAft>
                <a:spcPts val="750"/>
              </a:spcAft>
            </a:pPr>
            <a:endParaRPr lang="en-GB" dirty="0">
              <a:solidFill>
                <a:srgbClr val="000000"/>
              </a:solidFill>
              <a:latin typeface="Muli"/>
            </a:endParaRPr>
          </a:p>
          <a:p>
            <a:pPr>
              <a:spcAft>
                <a:spcPts val="750"/>
              </a:spcAft>
            </a:pPr>
            <a:r>
              <a:rPr lang="en-GB" dirty="0">
                <a:solidFill>
                  <a:srgbClr val="000000"/>
                </a:solidFill>
                <a:latin typeface="+mj-lt"/>
              </a:rPr>
              <a:t>Book your place today:</a:t>
            </a:r>
            <a:br>
              <a:rPr lang="en-GB" b="0" dirty="0">
                <a:solidFill>
                  <a:srgbClr val="000000"/>
                </a:solidFill>
                <a:latin typeface="+mj-lt"/>
              </a:rPr>
            </a:br>
            <a:endParaRPr lang="en-GB" b="0" dirty="0">
              <a:solidFill>
                <a:srgbClr val="000000"/>
              </a:solidFill>
              <a:latin typeface="+mj-lt"/>
            </a:endParaRPr>
          </a:p>
          <a:p>
            <a:pPr>
              <a:spcAft>
                <a:spcPts val="750"/>
              </a:spcAft>
            </a:pPr>
            <a:r>
              <a:rPr lang="en-GB" dirty="0">
                <a:solidFill>
                  <a:srgbClr val="000000"/>
                </a:solidFill>
                <a:latin typeface="+mj-lt"/>
              </a:rPr>
              <a:t>Saturday 26 November – Careers in Maritime, virtual</a:t>
            </a:r>
          </a:p>
          <a:p>
            <a:pPr>
              <a:spcAft>
                <a:spcPts val="750"/>
              </a:spcAft>
            </a:pPr>
            <a:r>
              <a:rPr lang="en-GB" dirty="0">
                <a:solidFill>
                  <a:srgbClr val="000000"/>
                </a:solidFill>
                <a:latin typeface="+mj-lt"/>
              </a:rPr>
              <a:t>Saturday 3 December – All faculties, on campus</a:t>
            </a:r>
          </a:p>
          <a:p>
            <a:pPr>
              <a:spcAft>
                <a:spcPts val="750"/>
              </a:spcAft>
            </a:pPr>
            <a:endParaRPr lang="en-GB" b="0" dirty="0">
              <a:solidFill>
                <a:srgbClr val="000000"/>
              </a:solidFill>
              <a:latin typeface="+mj-lt"/>
            </a:endParaRPr>
          </a:p>
          <a:p>
            <a:pPr>
              <a:spcAft>
                <a:spcPts val="750"/>
              </a:spcAft>
            </a:pPr>
            <a:r>
              <a:rPr lang="en-GB" dirty="0">
                <a:latin typeface="+mj-lt"/>
              </a:rPr>
              <a:t>https://www.solent.ac.uk/open-days</a:t>
            </a:r>
          </a:p>
          <a:p>
            <a:pPr>
              <a:spcAft>
                <a:spcPts val="750"/>
              </a:spcAft>
            </a:pPr>
            <a:endParaRPr lang="en-GB" i="0" dirty="0">
              <a:solidFill>
                <a:srgbClr val="000000"/>
              </a:solidFill>
              <a:effectLst/>
              <a:latin typeface="Muli"/>
            </a:endParaRPr>
          </a:p>
        </p:txBody>
      </p:sp>
      <p:pic>
        <p:nvPicPr>
          <p:cNvPr id="7" name="Picture Placeholder 7" descr="A picture containing indoor&#10;&#10;Description automatically generated">
            <a:extLst>
              <a:ext uri="{FF2B5EF4-FFF2-40B4-BE49-F238E27FC236}">
                <a16:creationId xmlns:a16="http://schemas.microsoft.com/office/drawing/2014/main" id="{8D4ED3F6-6C8B-AE1C-B5D1-C0EA25AB2D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80159" y="2181225"/>
            <a:ext cx="3473715" cy="3904456"/>
          </a:xfrm>
        </p:spPr>
      </p:pic>
      <p:pic>
        <p:nvPicPr>
          <p:cNvPr id="3" name="Picture 2" descr="Logo&#10;&#10;Description automatically generated with low confidence">
            <a:extLst>
              <a:ext uri="{FF2B5EF4-FFF2-40B4-BE49-F238E27FC236}">
                <a16:creationId xmlns:a16="http://schemas.microsoft.com/office/drawing/2014/main" id="{0EEBDFF0-93AE-16C6-3BCC-FCCAC7FBA7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348" y="243208"/>
            <a:ext cx="2444801" cy="13233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E739CF-8079-E24B-382B-F78DB6D0F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281"/>
            <a:ext cx="121920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24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D1CED8-7205-95E1-496C-5629096D4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EEE5A4-9EC2-E1FA-B8FA-D482E75C2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281"/>
            <a:ext cx="121920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89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EKEYPADS" val="1,2,3,4,5,6,7,8,9,10,11,12,13,14,15,16,17,18,19,20,21,22,23,24,25,26,27,28,29,30,31,32,33,34,35,36,37,38,39,40,41,42,4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Solent">
      <a:dk1>
        <a:srgbClr val="1D2136"/>
      </a:dk1>
      <a:lt1>
        <a:srgbClr val="FFFFFF"/>
      </a:lt1>
      <a:dk2>
        <a:srgbClr val="1D2136"/>
      </a:dk2>
      <a:lt2>
        <a:srgbClr val="FFFFFF"/>
      </a:lt2>
      <a:accent1>
        <a:srgbClr val="CD1423"/>
      </a:accent1>
      <a:accent2>
        <a:srgbClr val="1D2136"/>
      </a:accent2>
      <a:accent3>
        <a:srgbClr val="C6C745"/>
      </a:accent3>
      <a:accent4>
        <a:srgbClr val="FF4D00"/>
      </a:accent4>
      <a:accent5>
        <a:srgbClr val="01C3DE"/>
      </a:accent5>
      <a:accent6>
        <a:srgbClr val="C9267D"/>
      </a:accent6>
      <a:hlink>
        <a:srgbClr val="01C3DE"/>
      </a:hlink>
      <a:folHlink>
        <a:srgbClr val="1D213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</Words>
  <Application>Microsoft Office PowerPoint</Application>
  <PresentationFormat>Widescreen</PresentationFormat>
  <Paragraphs>13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Calibri</vt:lpstr>
      <vt:lpstr>Calibri Light</vt:lpstr>
      <vt:lpstr>Corbel</vt:lpstr>
      <vt:lpstr>Muli</vt:lpstr>
      <vt:lpstr>Office Theme</vt:lpstr>
      <vt:lpstr>1_Office Theme</vt:lpstr>
      <vt:lpstr>PowerPoint Presentation</vt:lpstr>
      <vt:lpstr>PowerPoint Presentation</vt:lpstr>
      <vt:lpstr>PowerPoint Presentation</vt:lpstr>
      <vt:lpstr>Discover Solent University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2022-09-01T10:22:47Z</dcterms:created>
  <dcterms:modified xsi:type="dcterms:W3CDTF">2022-11-09T11:10:15Z</dcterms:modified>
</cp:coreProperties>
</file>