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315" r:id="rId4"/>
    <p:sldId id="261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41E"/>
    <a:srgbClr val="202A30"/>
    <a:srgbClr val="40404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13C93-C24C-4771-ABA1-C575D67C804E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0E88-EFF9-4106-A1AD-C1A0D4205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2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1737-2586-7F4E-A542-8D0CD2E8E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D306-BE32-4329-B890-92DF71314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A5E98-C8FF-419D-98E9-D94E917DC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330D1-FE0C-42A2-B20A-965B44C8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6D4B-1BAD-4ED8-9E1E-1F46AB10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E3A01-641E-42D1-A120-F6B6250C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F2D1-068E-4330-A67E-7D9D82B9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36F1B-E2DF-4863-B341-539E99997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9DA2-DCF6-4C7D-99D9-B736702E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BE13-CA01-413C-9BD6-0E3CED40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25276-C103-4A6F-9A8D-9A640CB4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A54CA-C66E-40F9-A66C-3AFC2C51D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B3B51-1D99-40FF-9988-5041B4A4C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2BEA5-3877-4329-8FF6-A59A6009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A5DAB-3AFD-4F05-A786-5AFCE7D6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50310-D5DB-4347-99EE-5152D5D8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1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wansea no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A019DF2-2148-9A44-946B-971FCE40C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8DB26E6-5306-FB4E-A5C5-4B34AD535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0"/>
            <a:ext cx="1863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8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3C751-D3D3-8744-BBE4-FB031A10FFFF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0549F-F38D-43A2-B780-492AA5F1A2EE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834B86E-6ABB-D89A-3CED-2B69576CD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9350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1FE5-CEF0-4740-9B20-287609F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DF8E-B92E-4247-8A62-1604C7D6E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92416-AA26-485D-86DA-20FC83AF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DA8EB-A0C9-4904-AAD4-E6F797B0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9F69-80BA-44F0-BAB9-6AA63802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7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0310-398D-4BA1-B748-29D87BF3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8A25A-E94F-4E83-8084-881754D0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98CF-2A1B-435A-A0A0-10E010F6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86E4E-9144-4D7F-B23B-11655DD2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38D55-87B8-491A-8DBA-E90EF0D9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1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BC4E-57C9-435B-B5AE-7CCDE7CB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BCCC-66E9-4D03-B58E-2EBB28BD6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C6069-2C9D-4F7B-855A-AC98A2514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7FC01-5589-4CBE-8B92-BE057D6A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77247-0097-45F1-8B62-DFF8821D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2B65F-A358-42A8-AA51-D5060486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2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3155-8953-4959-A184-04E694A8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C3BF2-AAC8-4EB1-9A99-041EF210C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7101A-74B0-404B-A80C-2E7B02EA1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24C78-E7F6-4D90-80B0-6748AE292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FE859-0E5E-4394-887D-9A20DE97F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B4842-FF69-4E08-B4DF-0F6329D9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F40B3-21CC-43A1-90B8-5A4C706E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DA01B-F570-4B77-90A0-CB2B4F34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DC51-278F-4352-BF27-6E669090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7B767-7415-4B47-876B-669F69A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1094D-998A-42BF-84BD-11A32928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CF9E3-BD2A-48FE-B890-7D983AC1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1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FDEA8-1B6D-4FEA-8AE5-161F38B2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9BCB9-2143-46AC-9EB2-6000EAD1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9760C-695A-4A12-8818-2A99C165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008B-58AB-4509-B232-36D676CF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2AD1-8EF9-44CD-9785-C2642C80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AD44E-C7B6-4CDE-A96B-03DF1811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7ECC2-DEDC-494D-8A31-EFE3CB64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E5F09-6888-437C-8DD2-9F7AAEC3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478AA-D391-4DC2-A471-A4118BA4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5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F675-3E2E-46DD-9E87-F2E2531A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3C275-B981-4F94-A951-1270963BE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140B3-3137-43D1-8CE7-32AFE6A0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CCE78-9E74-4969-A48D-0AA7CAC3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F6587-5C2C-4B8C-AEAF-13064B99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9C266-EE97-4FE4-9568-99F40BD7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43173-32AA-4F9E-A02D-CCE0E823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CA4B0-1687-4C22-AFC7-6800F1C23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164F6-403A-4FC4-A793-0D3EA527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60E3-34E6-4A02-99F0-84611788D951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01D8-D395-421B-BE01-37D00B760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603D-5856-4CAC-9953-A0CB595D0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F030-B220-46DF-BCF9-0DEF2550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DD68B7-F2DB-01D3-F29D-6D42411279D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64ED8-AD21-7E85-7432-8AAED036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643966"/>
            <a:ext cx="5310061" cy="1064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EF4-9B4E-A23A-A98A-748E292D8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5675" y="6454630"/>
            <a:ext cx="726041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36E75EB-DC0B-7844-886B-D9E3565C673B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7F8B-67E1-5609-DF62-B61CBFF8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119" y="6454630"/>
            <a:ext cx="4114800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138-CC2A-2D24-87CC-8F7C89C4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10" y="6354690"/>
            <a:ext cx="48607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6141-AFD7-14C4-04DB-D24BFF931FAA}"/>
              </a:ext>
            </a:extLst>
          </p:cNvPr>
          <p:cNvSpPr txBox="1"/>
          <p:nvPr userDrawn="1"/>
        </p:nvSpPr>
        <p:spPr>
          <a:xfrm>
            <a:off x="6275388" y="6454630"/>
            <a:ext cx="148324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7460A-588B-F446-EF96-0505179EABF0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5E2B48-D8E1-AB0D-234A-E0CD5599E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3" y="6210300"/>
            <a:ext cx="2406650" cy="647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0A05-21A0-B473-2CD6-648DED8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86008"/>
            <a:ext cx="5329238" cy="4057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body copy style</a:t>
            </a:r>
          </a:p>
          <a:p>
            <a:pPr lvl="1"/>
            <a:r>
              <a:rPr lang="en-GB" dirty="0"/>
              <a:t>Bullet level 1</a:t>
            </a:r>
          </a:p>
          <a:p>
            <a:pPr lvl="2"/>
            <a:r>
              <a:rPr lang="en-GB" dirty="0"/>
              <a:t>Bullet level 2</a:t>
            </a:r>
          </a:p>
          <a:p>
            <a:pPr lvl="3"/>
            <a:r>
              <a:rPr lang="en-GB" dirty="0"/>
              <a:t>Bullet level 3</a:t>
            </a:r>
          </a:p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7356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lang="en-GB" sz="1800" kern="1200" spc="-2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lang="en-GB" sz="1800" kern="1200" spc="-2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sz="2400" b="1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>
          <p15:clr>
            <a:srgbClr val="F26B43"/>
          </p15:clr>
        </p15:guide>
        <p15:guide id="2" pos="3840">
          <p15:clr>
            <a:srgbClr val="F26B43"/>
          </p15:clr>
        </p15:guide>
        <p15:guide id="3" pos="370">
          <p15:clr>
            <a:srgbClr val="F26B43"/>
          </p15:clr>
        </p15:guide>
        <p15:guide id="4" pos="3727">
          <p15:clr>
            <a:srgbClr val="F26B43"/>
          </p15:clr>
        </p15:guide>
        <p15:guide id="5" pos="3953">
          <p15:clr>
            <a:srgbClr val="F26B43"/>
          </p15:clr>
        </p15:guide>
        <p15:guide id="6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ass, sign, person&#10;&#10;Description automatically generated">
            <a:extLst>
              <a:ext uri="{FF2B5EF4-FFF2-40B4-BE49-F238E27FC236}">
                <a16:creationId xmlns:a16="http://schemas.microsoft.com/office/drawing/2014/main" id="{D04FDD69-6B57-44A4-9B75-0028638BD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7EAA65E-2BF3-0236-C7CB-8FC667534306}"/>
              </a:ext>
            </a:extLst>
          </p:cNvPr>
          <p:cNvSpPr txBox="1"/>
          <p:nvPr/>
        </p:nvSpPr>
        <p:spPr>
          <a:xfrm>
            <a:off x="2774885" y="255154"/>
            <a:ext cx="6642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Current News Webinar Series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B9691-351B-E440-073F-CE02B1CECEB4}"/>
              </a:ext>
            </a:extLst>
          </p:cNvPr>
          <p:cNvSpPr txBox="1"/>
          <p:nvPr/>
        </p:nvSpPr>
        <p:spPr>
          <a:xfrm>
            <a:off x="2346256" y="1429169"/>
            <a:ext cx="7499472" cy="2497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Unsure what subject you’d like to study at university?</a:t>
            </a:r>
          </a:p>
          <a:p>
            <a:pPr algn="ctr">
              <a:defRPr/>
            </a:pPr>
            <a:endParaRPr lang="en-GB" sz="1400" dirty="0">
              <a:solidFill>
                <a:srgbClr val="011F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This webinar series will: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Provide a taster of university teaching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Share our latest academic research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Include interactive Q&amp;A sessions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BFD85-C33F-2DA3-F2B9-207171874AE4}"/>
              </a:ext>
            </a:extLst>
          </p:cNvPr>
          <p:cNvSpPr txBox="1"/>
          <p:nvPr/>
        </p:nvSpPr>
        <p:spPr>
          <a:xfrm>
            <a:off x="3670426" y="868534"/>
            <a:ext cx="4851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>
                <a:solidFill>
                  <a:srgbClr val="011F6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26 September – 6 October</a:t>
            </a:r>
          </a:p>
        </p:txBody>
      </p:sp>
      <p:sp>
        <p:nvSpPr>
          <p:cNvPr id="27" name="Title 21">
            <a:extLst>
              <a:ext uri="{FF2B5EF4-FFF2-40B4-BE49-F238E27FC236}">
                <a16:creationId xmlns:a16="http://schemas.microsoft.com/office/drawing/2014/main" id="{32F36AA0-2CE7-3AC1-5A87-696C0D883ED3}"/>
              </a:ext>
            </a:extLst>
          </p:cNvPr>
          <p:cNvSpPr txBox="1">
            <a:spLocks/>
          </p:cNvSpPr>
          <p:nvPr/>
        </p:nvSpPr>
        <p:spPr bwMode="auto">
          <a:xfrm>
            <a:off x="4696518" y="3973947"/>
            <a:ext cx="2798949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highlight>
                  <a:srgbClr val="2F4073"/>
                </a:highlight>
                <a:latin typeface="Futura Heavy" panose="020B0602020204020303" pitchFamily="34" charset="-79"/>
                <a:ea typeface="Futura Heavy" panose="020B0602020204020303" pitchFamily="34" charset="-79"/>
                <a:cs typeface="Futura Heavy" panose="020B0602020204020303" pitchFamily="34" charset="-79"/>
              </a:rPr>
              <a:t>Register now!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E8501B-BE39-141B-9B13-3B0870105ADE}"/>
              </a:ext>
            </a:extLst>
          </p:cNvPr>
          <p:cNvSpPr txBox="1"/>
          <p:nvPr/>
        </p:nvSpPr>
        <p:spPr>
          <a:xfrm>
            <a:off x="3315390" y="6151391"/>
            <a:ext cx="5561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11F60"/>
                </a:solidFill>
                <a:highlight>
                  <a:srgbClr val="FFFFFF"/>
                </a:highlight>
                <a:latin typeface="Futura" panose="020B0602020204020303" pitchFamily="34" charset="-79"/>
                <a:cs typeface="Futura" panose="020B0602020204020303" pitchFamily="34" charset="-79"/>
              </a:rPr>
              <a:t>Featuring: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11F60"/>
                </a:solidFill>
                <a:highlight>
                  <a:srgbClr val="FFFFFF"/>
                </a:highlight>
                <a:latin typeface="Futura" panose="020B0602020204020303" pitchFamily="34" charset="-79"/>
                <a:cs typeface="Futura" panose="020B0602020204020303" pitchFamily="34" charset="-79"/>
              </a:rPr>
              <a:t>Pharmacy, Medicine, Law, Engineering, Psychology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D56E918E-F762-609F-BF21-F07FCA22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42" y="4504951"/>
            <a:ext cx="1471500" cy="14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7FD245-95E3-8A70-9D7E-036393C36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F4DEAB-0061-40DB-9123-04324A628134}"/>
              </a:ext>
            </a:extLst>
          </p:cNvPr>
          <p:cNvSpPr txBox="1"/>
          <p:nvPr/>
        </p:nvSpPr>
        <p:spPr>
          <a:xfrm>
            <a:off x="368560" y="1055782"/>
            <a:ext cx="5560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orbel" panose="020B0503020204020204" pitchFamily="34" charset="0"/>
              </a:rPr>
              <a:t>Visit </a:t>
            </a:r>
          </a:p>
          <a:p>
            <a:r>
              <a:rPr lang="en-GB" sz="4400" b="1" dirty="0">
                <a:solidFill>
                  <a:schemeClr val="bg1"/>
                </a:solidFill>
                <a:latin typeface="Corbel" panose="020B0503020204020204" pitchFamily="34" charset="0"/>
              </a:rPr>
              <a:t>Royal Holloway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C1AA5-A4A7-4E48-83D5-6BE7E5A44934}"/>
              </a:ext>
            </a:extLst>
          </p:cNvPr>
          <p:cNvSpPr txBox="1"/>
          <p:nvPr/>
        </p:nvSpPr>
        <p:spPr>
          <a:xfrm>
            <a:off x="311220" y="2545420"/>
            <a:ext cx="47722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Our Open Days and Online Open Days are a perfect opportunity to discover more about </a:t>
            </a:r>
            <a:r>
              <a:rPr lang="en-GB" sz="24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Royal Holloway, University of London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 Get a tour of our campus in Egham, chat to current students and hear directly from  lecturers about the courses you are interested in. 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8B142C-C96E-4DB0-80BB-A46BDAE7D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8" t="36032" r="61875" b="39683"/>
          <a:stretch/>
        </p:blipFill>
        <p:spPr>
          <a:xfrm>
            <a:off x="333315" y="5635496"/>
            <a:ext cx="1115297" cy="10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9DFE9C-0A26-4CCC-9540-81CA23763ADB}"/>
              </a:ext>
            </a:extLst>
          </p:cNvPr>
          <p:cNvSpPr txBox="1"/>
          <p:nvPr/>
        </p:nvSpPr>
        <p:spPr>
          <a:xfrm>
            <a:off x="1638795" y="5635496"/>
            <a:ext cx="10055797" cy="1080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txBody>
          <a:bodyPr wrap="square" lIns="72000" tIns="108000" bIns="10800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Find out more and b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ook your place </a:t>
            </a:r>
          </a:p>
          <a:p>
            <a:r>
              <a:rPr lang="en-GB" sz="2400" b="1" dirty="0">
                <a:solidFill>
                  <a:schemeClr val="bg1"/>
                </a:solidFill>
                <a:latin typeface="Corbel" panose="020B0503020204020204" pitchFamily="34" charset="0"/>
              </a:rPr>
              <a:t>royalholloway.ac.uk/</a:t>
            </a:r>
            <a:r>
              <a:rPr lang="en-GB" sz="2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opendays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6" descr="A picture containing sky, outdoor, group&#10;&#10;Description automatically generated">
            <a:extLst>
              <a:ext uri="{FF2B5EF4-FFF2-40B4-BE49-F238E27FC236}">
                <a16:creationId xmlns:a16="http://schemas.microsoft.com/office/drawing/2014/main" id="{0401F785-7ECE-42EF-B325-7BFB9A4ED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0440" y="2849319"/>
            <a:ext cx="2700000" cy="27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0EC261E0-E594-4CAF-AB88-95E5784455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42931">
            <a:off x="5946470" y="512647"/>
            <a:ext cx="2700000" cy="2700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9" name="Picture 5" descr="Colour Logo new">
            <a:extLst>
              <a:ext uri="{FF2B5EF4-FFF2-40B4-BE49-F238E27FC236}">
                <a16:creationId xmlns:a16="http://schemas.microsoft.com/office/drawing/2014/main" id="{26DD0A36-E079-4F6F-B2CA-8A4071D9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58" y="5635496"/>
            <a:ext cx="211217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omen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64760370-DBCD-4BE9-B884-417EBAA3AE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97904">
            <a:off x="9106381" y="573572"/>
            <a:ext cx="2700000" cy="270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56865-4FE5-6F8C-3355-F55287D23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739E0C-4A80-C996-8921-CE9D9449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928" y="150433"/>
            <a:ext cx="5310061" cy="621886"/>
          </a:xfrm>
        </p:spPr>
        <p:txBody>
          <a:bodyPr/>
          <a:lstStyle/>
          <a:p>
            <a:r>
              <a:rPr lang="en-GB" dirty="0"/>
              <a:t>Discover Solent University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6B150D-AFAA-3F87-432B-BFF888578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851" y="1127978"/>
            <a:ext cx="5310061" cy="411806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en-GB" i="0" dirty="0">
                <a:solidFill>
                  <a:srgbClr val="000000"/>
                </a:solidFill>
                <a:effectLst/>
                <a:latin typeface="+mj-lt"/>
              </a:rPr>
              <a:t>Open days are the best way to experience Solent and find out all about the opportunities on offer.</a:t>
            </a:r>
          </a:p>
          <a:p>
            <a:pPr>
              <a:spcAft>
                <a:spcPts val="750"/>
              </a:spcAft>
            </a:pPr>
            <a:endParaRPr lang="en-GB" dirty="0">
              <a:solidFill>
                <a:srgbClr val="000000"/>
              </a:solidFill>
              <a:latin typeface="Muli"/>
            </a:endParaRP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Book your place today:</a:t>
            </a:r>
            <a:br>
              <a:rPr lang="en-GB" sz="1800" b="0" dirty="0">
                <a:solidFill>
                  <a:srgbClr val="000000"/>
                </a:solidFill>
                <a:latin typeface="+mj-lt"/>
              </a:rPr>
            </a:br>
            <a:endParaRPr lang="en-GB" sz="1800" b="0" dirty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Saturday 10 September – All faculties, on campus</a:t>
            </a: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Saturday 8 October – Careers in Maritime, on campus</a:t>
            </a: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Saturday 15 October – All faculties, on campus</a:t>
            </a: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Saturday 5 November – All faculties, virtual</a:t>
            </a: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Saturday 26 November – Careers in Maritime, virtual</a:t>
            </a:r>
          </a:p>
          <a:p>
            <a:pPr>
              <a:spcAft>
                <a:spcPts val="75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Saturday 3 December – All faculties, on campus</a:t>
            </a:r>
          </a:p>
          <a:p>
            <a:pPr>
              <a:spcAft>
                <a:spcPts val="750"/>
              </a:spcAft>
            </a:pPr>
            <a:endParaRPr lang="en-GB" sz="1800" b="0" dirty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750"/>
              </a:spcAft>
            </a:pPr>
            <a:r>
              <a:rPr lang="en-GB" sz="1800" dirty="0">
                <a:latin typeface="+mj-lt"/>
              </a:rPr>
              <a:t>https://www.solent.ac.uk/open-days</a:t>
            </a:r>
          </a:p>
          <a:p>
            <a:pPr>
              <a:spcAft>
                <a:spcPts val="750"/>
              </a:spcAft>
            </a:pPr>
            <a:endParaRPr lang="en-GB" i="0" dirty="0">
              <a:solidFill>
                <a:srgbClr val="000000"/>
              </a:solidFill>
              <a:effectLst/>
              <a:latin typeface="Muli"/>
            </a:endParaRPr>
          </a:p>
        </p:txBody>
      </p:sp>
      <p:pic>
        <p:nvPicPr>
          <p:cNvPr id="7" name="Picture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8D4ED3F6-6C8B-AE1C-B5D1-C0EA25AB2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0159" y="2181225"/>
            <a:ext cx="3473715" cy="3904456"/>
          </a:xfrm>
        </p:spPr>
      </p:pic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0EEBDFF0-93AE-16C6-3BCC-FCCAC7FB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48" y="243208"/>
            <a:ext cx="2444801" cy="132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E739CF-8079-E24B-382B-F78DB6D0F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81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olent">
      <a:dk1>
        <a:srgbClr val="1D2136"/>
      </a:dk1>
      <a:lt1>
        <a:srgbClr val="FFFFFF"/>
      </a:lt1>
      <a:dk2>
        <a:srgbClr val="1D2136"/>
      </a:dk2>
      <a:lt2>
        <a:srgbClr val="FFFFFF"/>
      </a:lt2>
      <a:accent1>
        <a:srgbClr val="CD1423"/>
      </a:accent1>
      <a:accent2>
        <a:srgbClr val="1D2136"/>
      </a:accent2>
      <a:accent3>
        <a:srgbClr val="C6C745"/>
      </a:accent3>
      <a:accent4>
        <a:srgbClr val="FF4D00"/>
      </a:accent4>
      <a:accent5>
        <a:srgbClr val="01C3DE"/>
      </a:accent5>
      <a:accent6>
        <a:srgbClr val="C9267D"/>
      </a:accent6>
      <a:hlink>
        <a:srgbClr val="01C3DE"/>
      </a:hlink>
      <a:folHlink>
        <a:srgbClr val="1D2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Futura</vt:lpstr>
      <vt:lpstr>Futura Heavy</vt:lpstr>
      <vt:lpstr>Muli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Discover Solent 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2022-09-01T10:22:47Z</dcterms:created>
  <dcterms:modified xsi:type="dcterms:W3CDTF">2022-09-06T16:15:31Z</dcterms:modified>
</cp:coreProperties>
</file>