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74" r:id="rId3"/>
    <p:sldMasterId id="2147483700" r:id="rId4"/>
    <p:sldMasterId id="2147483726" r:id="rId5"/>
  </p:sldMasterIdLst>
  <p:notesMasterIdLst>
    <p:notesMasterId r:id="rId15"/>
  </p:notesMasterIdLst>
  <p:sldIdLst>
    <p:sldId id="256" r:id="rId6"/>
    <p:sldId id="412" r:id="rId7"/>
    <p:sldId id="269" r:id="rId8"/>
    <p:sldId id="257" r:id="rId9"/>
    <p:sldId id="259" r:id="rId10"/>
    <p:sldId id="265" r:id="rId11"/>
    <p:sldId id="413" r:id="rId12"/>
    <p:sldId id="414" r:id="rId13"/>
    <p:sldId id="315" r:id="rId14"/>
  </p:sldIdLst>
  <p:sldSz cx="12192000" cy="6858000"/>
  <p:notesSz cx="7559675" cy="10691813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41" autoAdjust="0"/>
  </p:normalViewPr>
  <p:slideViewPr>
    <p:cSldViewPr snapToGrid="0">
      <p:cViewPr varScale="1">
        <p:scale>
          <a:sx n="93" d="100"/>
          <a:sy n="93" d="100"/>
        </p:scale>
        <p:origin x="222" y="7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1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1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5032B2-48F7-4640-8934-6FCFBCD87886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F1737-2586-7F4E-A542-8D0CD2E8EC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3092BE-A36E-4AD7-8688-692F9C9642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B45875-56E8-464C-B984-023755046FD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F2AEA-21D0-410F-A74C-A9EE3534809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36ACA8-1BBA-43E6-9BD1-0B056649288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er image 1_curved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EDA6FBB-AA3C-D360-7BC7-7F51BDD5D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880" y="5788929"/>
            <a:ext cx="1948593" cy="741015"/>
          </a:xfrm>
          <a:prstGeom prst="rect">
            <a:avLst/>
          </a:prstGeom>
        </p:spPr>
      </p:pic>
      <p:sp>
        <p:nvSpPr>
          <p:cNvPr id="4" name="Graphic 35">
            <a:extLst>
              <a:ext uri="{FF2B5EF4-FFF2-40B4-BE49-F238E27FC236}">
                <a16:creationId xmlns:a16="http://schemas.microsoft.com/office/drawing/2014/main" id="{20EABF8E-6F87-9D15-55F4-A040261A7D6D}"/>
              </a:ext>
            </a:extLst>
          </p:cNvPr>
          <p:cNvSpPr>
            <a:spLocks noChangeAspect="1"/>
          </p:cNvSpPr>
          <p:nvPr/>
        </p:nvSpPr>
        <p:spPr>
          <a:xfrm>
            <a:off x="8033439" y="-2281297"/>
            <a:ext cx="9935344" cy="11948584"/>
          </a:xfrm>
          <a:custGeom>
            <a:avLst/>
            <a:gdLst>
              <a:gd name="connsiteX0" fmla="*/ 4239214 w 4239213"/>
              <a:gd name="connsiteY0" fmla="*/ 0 h 5098203"/>
              <a:gd name="connsiteX1" fmla="*/ 4239214 w 4239213"/>
              <a:gd name="connsiteY1" fmla="*/ 3438338 h 5098203"/>
              <a:gd name="connsiteX2" fmla="*/ 4099695 w 4239213"/>
              <a:gd name="connsiteY2" fmla="*/ 3925867 h 5098203"/>
              <a:gd name="connsiteX3" fmla="*/ 3721088 w 4239213"/>
              <a:gd name="connsiteY3" fmla="*/ 4273933 h 5098203"/>
              <a:gd name="connsiteX4" fmla="*/ 2119607 w 4239213"/>
              <a:gd name="connsiteY4" fmla="*/ 5098204 h 5098203"/>
              <a:gd name="connsiteX5" fmla="*/ 789412 w 4239213"/>
              <a:gd name="connsiteY5" fmla="*/ 4413397 h 5098203"/>
              <a:gd name="connsiteX6" fmla="*/ 518126 w 4239213"/>
              <a:gd name="connsiteY6" fmla="*/ 4273933 h 5098203"/>
              <a:gd name="connsiteX7" fmla="*/ 139518 w 4239213"/>
              <a:gd name="connsiteY7" fmla="*/ 3925867 h 5098203"/>
              <a:gd name="connsiteX8" fmla="*/ 0 w 4239213"/>
              <a:gd name="connsiteY8" fmla="*/ 3438338 h 5098203"/>
              <a:gd name="connsiteX9" fmla="*/ 0 w 4239213"/>
              <a:gd name="connsiteY9" fmla="*/ 0 h 509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9213" h="5098203">
                <a:moveTo>
                  <a:pt x="4239214" y="0"/>
                </a:moveTo>
                <a:lnTo>
                  <a:pt x="4239214" y="3438338"/>
                </a:lnTo>
                <a:cubicBezTo>
                  <a:pt x="4239214" y="3609986"/>
                  <a:pt x="4190919" y="3778655"/>
                  <a:pt x="4099695" y="3925867"/>
                </a:cubicBezTo>
                <a:cubicBezTo>
                  <a:pt x="4008472" y="4073080"/>
                  <a:pt x="3877301" y="4193472"/>
                  <a:pt x="3721088" y="4273933"/>
                </a:cubicBezTo>
                <a:cubicBezTo>
                  <a:pt x="3187460" y="4548690"/>
                  <a:pt x="2653235" y="4823447"/>
                  <a:pt x="2119607" y="5098204"/>
                </a:cubicBezTo>
                <a:cubicBezTo>
                  <a:pt x="1676010" y="4869935"/>
                  <a:pt x="1233009" y="4641666"/>
                  <a:pt x="789412" y="4413397"/>
                </a:cubicBezTo>
                <a:lnTo>
                  <a:pt x="518126" y="4273933"/>
                </a:lnTo>
                <a:cubicBezTo>
                  <a:pt x="361913" y="4193472"/>
                  <a:pt x="230742" y="4073080"/>
                  <a:pt x="139518" y="3925867"/>
                </a:cubicBezTo>
                <a:cubicBezTo>
                  <a:pt x="48295" y="3778655"/>
                  <a:pt x="0" y="3609986"/>
                  <a:pt x="0" y="3438338"/>
                </a:cubicBezTo>
                <a:lnTo>
                  <a:pt x="0" y="0"/>
                </a:lnTo>
              </a:path>
            </a:pathLst>
          </a:custGeom>
          <a:solidFill>
            <a:srgbClr val="01DCA5"/>
          </a:solidFill>
          <a:ln w="180975" cap="flat">
            <a:solidFill>
              <a:srgbClr val="01DCA5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Picture Placeholder 42">
            <a:extLst>
              <a:ext uri="{FF2B5EF4-FFF2-40B4-BE49-F238E27FC236}">
                <a16:creationId xmlns:a16="http://schemas.microsoft.com/office/drawing/2014/main" id="{D9BEF947-7AF9-6DB8-F913-38AA510BC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720" y="-32367"/>
            <a:ext cx="4471744" cy="6923309"/>
          </a:xfrm>
          <a:custGeom>
            <a:avLst/>
            <a:gdLst>
              <a:gd name="connsiteX0" fmla="*/ 0 w 6895148"/>
              <a:gd name="connsiteY0" fmla="*/ 0 h 4543747"/>
              <a:gd name="connsiteX1" fmla="*/ 6895148 w 6895148"/>
              <a:gd name="connsiteY1" fmla="*/ 0 h 4543747"/>
              <a:gd name="connsiteX2" fmla="*/ 6895148 w 6895148"/>
              <a:gd name="connsiteY2" fmla="*/ 3734300 h 4543747"/>
              <a:gd name="connsiteX3" fmla="*/ 6662738 w 6895148"/>
              <a:gd name="connsiteY3" fmla="*/ 4543747 h 4543747"/>
              <a:gd name="connsiteX4" fmla="*/ 6034088 w 6895148"/>
              <a:gd name="connsiteY4" fmla="*/ 4524723 h 4543747"/>
              <a:gd name="connsiteX5" fmla="*/ 5294948 w 6895148"/>
              <a:gd name="connsiteY5" fmla="*/ 4535186 h 4543747"/>
              <a:gd name="connsiteX6" fmla="*/ 226695 w 6895148"/>
              <a:gd name="connsiteY6" fmla="*/ 4535186 h 4543747"/>
              <a:gd name="connsiteX7" fmla="*/ 0 w 6895148"/>
              <a:gd name="connsiteY7" fmla="*/ 3734300 h 4543747"/>
              <a:gd name="connsiteX0" fmla="*/ 0 w 6895148"/>
              <a:gd name="connsiteY0" fmla="*/ 0 h 4543747"/>
              <a:gd name="connsiteX1" fmla="*/ 6895148 w 6895148"/>
              <a:gd name="connsiteY1" fmla="*/ 0 h 4543747"/>
              <a:gd name="connsiteX2" fmla="*/ 6895148 w 6895148"/>
              <a:gd name="connsiteY2" fmla="*/ 3734300 h 4543747"/>
              <a:gd name="connsiteX3" fmla="*/ 6662738 w 6895148"/>
              <a:gd name="connsiteY3" fmla="*/ 4543747 h 4543747"/>
              <a:gd name="connsiteX4" fmla="*/ 5294948 w 6895148"/>
              <a:gd name="connsiteY4" fmla="*/ 4535186 h 4543747"/>
              <a:gd name="connsiteX5" fmla="*/ 226695 w 6895148"/>
              <a:gd name="connsiteY5" fmla="*/ 4535186 h 4543747"/>
              <a:gd name="connsiteX6" fmla="*/ 0 w 6895148"/>
              <a:gd name="connsiteY6" fmla="*/ 3734300 h 4543747"/>
              <a:gd name="connsiteX7" fmla="*/ 0 w 6895148"/>
              <a:gd name="connsiteY7" fmla="*/ 0 h 4543747"/>
              <a:gd name="connsiteX0" fmla="*/ 0 w 6895148"/>
              <a:gd name="connsiteY0" fmla="*/ 0 h 4536677"/>
              <a:gd name="connsiteX1" fmla="*/ 6895148 w 6895148"/>
              <a:gd name="connsiteY1" fmla="*/ 0 h 4536677"/>
              <a:gd name="connsiteX2" fmla="*/ 6895148 w 6895148"/>
              <a:gd name="connsiteY2" fmla="*/ 3734300 h 4536677"/>
              <a:gd name="connsiteX3" fmla="*/ 5623445 w 6895148"/>
              <a:gd name="connsiteY3" fmla="*/ 4536677 h 4536677"/>
              <a:gd name="connsiteX4" fmla="*/ 5294948 w 6895148"/>
              <a:gd name="connsiteY4" fmla="*/ 4535186 h 4536677"/>
              <a:gd name="connsiteX5" fmla="*/ 226695 w 6895148"/>
              <a:gd name="connsiteY5" fmla="*/ 4535186 h 4536677"/>
              <a:gd name="connsiteX6" fmla="*/ 0 w 6895148"/>
              <a:gd name="connsiteY6" fmla="*/ 3734300 h 4536677"/>
              <a:gd name="connsiteX7" fmla="*/ 0 w 6895148"/>
              <a:gd name="connsiteY7" fmla="*/ 0 h 4536677"/>
              <a:gd name="connsiteX0" fmla="*/ 0 w 6895148"/>
              <a:gd name="connsiteY0" fmla="*/ 0 h 4536677"/>
              <a:gd name="connsiteX1" fmla="*/ 6895148 w 6895148"/>
              <a:gd name="connsiteY1" fmla="*/ 0 h 4536677"/>
              <a:gd name="connsiteX2" fmla="*/ 5855855 w 6895148"/>
              <a:gd name="connsiteY2" fmla="*/ 3790861 h 4536677"/>
              <a:gd name="connsiteX3" fmla="*/ 5623445 w 6895148"/>
              <a:gd name="connsiteY3" fmla="*/ 4536677 h 4536677"/>
              <a:gd name="connsiteX4" fmla="*/ 5294948 w 6895148"/>
              <a:gd name="connsiteY4" fmla="*/ 4535186 h 4536677"/>
              <a:gd name="connsiteX5" fmla="*/ 226695 w 6895148"/>
              <a:gd name="connsiteY5" fmla="*/ 4535186 h 4536677"/>
              <a:gd name="connsiteX6" fmla="*/ 0 w 6895148"/>
              <a:gd name="connsiteY6" fmla="*/ 3734300 h 4536677"/>
              <a:gd name="connsiteX7" fmla="*/ 0 w 6895148"/>
              <a:gd name="connsiteY7" fmla="*/ 0 h 453667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5623445 w 5869995"/>
              <a:gd name="connsiteY3" fmla="*/ 4614447 h 4614447"/>
              <a:gd name="connsiteX4" fmla="*/ 5294948 w 5869995"/>
              <a:gd name="connsiteY4" fmla="*/ 4612956 h 4614447"/>
              <a:gd name="connsiteX5" fmla="*/ 226695 w 5869995"/>
              <a:gd name="connsiteY5" fmla="*/ 4612956 h 4614447"/>
              <a:gd name="connsiteX6" fmla="*/ 0 w 5869995"/>
              <a:gd name="connsiteY6" fmla="*/ 3812070 h 4614447"/>
              <a:gd name="connsiteX7" fmla="*/ 0 w 5869995"/>
              <a:gd name="connsiteY7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5623445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2710597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2928866 w 5869995"/>
              <a:gd name="connsiteY2" fmla="*/ 3819140 h 4614447"/>
              <a:gd name="connsiteX3" fmla="*/ 2710597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2930226"/>
              <a:gd name="connsiteY0" fmla="*/ 14139 h 4550816"/>
              <a:gd name="connsiteX1" fmla="*/ 2928866 w 2930226"/>
              <a:gd name="connsiteY1" fmla="*/ 0 h 4550816"/>
              <a:gd name="connsiteX2" fmla="*/ 2928866 w 2930226"/>
              <a:gd name="connsiteY2" fmla="*/ 3755509 h 4550816"/>
              <a:gd name="connsiteX3" fmla="*/ 2710597 w 2930226"/>
              <a:gd name="connsiteY3" fmla="*/ 4550816 h 4550816"/>
              <a:gd name="connsiteX4" fmla="*/ 226695 w 2930226"/>
              <a:gd name="connsiteY4" fmla="*/ 4549325 h 4550816"/>
              <a:gd name="connsiteX5" fmla="*/ 0 w 2930226"/>
              <a:gd name="connsiteY5" fmla="*/ 3748439 h 4550816"/>
              <a:gd name="connsiteX6" fmla="*/ 0 w 2930226"/>
              <a:gd name="connsiteY6" fmla="*/ 14139 h 4550816"/>
              <a:gd name="connsiteX0" fmla="*/ 0 w 2930226"/>
              <a:gd name="connsiteY0" fmla="*/ 0 h 4536677"/>
              <a:gd name="connsiteX1" fmla="*/ 2928867 w 2930226"/>
              <a:gd name="connsiteY1" fmla="*/ 7071 h 4536677"/>
              <a:gd name="connsiteX2" fmla="*/ 2928866 w 2930226"/>
              <a:gd name="connsiteY2" fmla="*/ 3741370 h 4536677"/>
              <a:gd name="connsiteX3" fmla="*/ 2710597 w 2930226"/>
              <a:gd name="connsiteY3" fmla="*/ 4536677 h 4536677"/>
              <a:gd name="connsiteX4" fmla="*/ 226695 w 2930226"/>
              <a:gd name="connsiteY4" fmla="*/ 4535186 h 4536677"/>
              <a:gd name="connsiteX5" fmla="*/ 0 w 2930226"/>
              <a:gd name="connsiteY5" fmla="*/ 3734300 h 4536677"/>
              <a:gd name="connsiteX6" fmla="*/ 0 w 2930226"/>
              <a:gd name="connsiteY6" fmla="*/ 0 h 45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226" h="4536677">
                <a:moveTo>
                  <a:pt x="0" y="0"/>
                </a:moveTo>
                <a:lnTo>
                  <a:pt x="2928867" y="7071"/>
                </a:lnTo>
                <a:cubicBezTo>
                  <a:pt x="2924154" y="1296615"/>
                  <a:pt x="2933579" y="2451826"/>
                  <a:pt x="2928866" y="3741370"/>
                </a:cubicBezTo>
                <a:cubicBezTo>
                  <a:pt x="2928866" y="4026721"/>
                  <a:pt x="2857282" y="4290323"/>
                  <a:pt x="2710597" y="4536677"/>
                </a:cubicBezTo>
                <a:lnTo>
                  <a:pt x="226695" y="4535186"/>
                </a:lnTo>
                <a:cubicBezTo>
                  <a:pt x="78105" y="4292637"/>
                  <a:pt x="0" y="4015847"/>
                  <a:pt x="0" y="373430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84FF633-8648-5B8E-FDE1-20D4E0788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63" y="627294"/>
            <a:ext cx="7107775" cy="615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003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471F20-0E7D-7E9B-649C-B83BA34F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76" y="1583360"/>
            <a:ext cx="7109216" cy="3923704"/>
          </a:xfrm>
          <a:prstGeom prst="rect">
            <a:avLst/>
          </a:prstGeom>
        </p:spPr>
        <p:txBody>
          <a:bodyPr lIns="0" tIns="0" rIns="0" bIns="0"/>
          <a:lstStyle>
            <a:lvl1pPr>
              <a:defRPr sz="194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697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456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121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3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2E8C287-4341-4A46-8F68-CA93ED751C6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558B518-353F-4DAA-A65A-943B12A7036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5D2C632-EBF2-49E8-936B-89FB991BDC0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F8D71CC-298C-4E8D-A0C5-7BE81AC2008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7DA99D5-98CF-4CC1-99F1-47867FCB533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F1F9AC3-57AF-40D8-A692-332758A713E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BCC927-F757-4F0F-B7F8-7FF575D5E4E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04D129C-2019-4855-8CB1-C76F64B5BE6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6C256C5-6429-488A-A19A-A5D45DD5918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8F8AE3B-9C84-4D69-87AB-E58A64E9DF7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B284DD-20F3-4875-96A1-319818905E7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F6D8841-8427-4C98-AFAF-75092A7A259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F97207-76A4-40C4-9EAF-57A22DD56EE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6D1AEA-386A-4EAD-A8BB-057430C7559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C5F8570-9723-449F-9991-55D608B78AC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F73E2FB-9E88-4708-BC74-8A2E142985B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C62C23-F929-42FB-8290-258461BB7F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8D4518-45BF-477F-8C55-DA075FCF59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666BCFD-EDAE-48F8-90E1-F57A206449C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279766-2A89-499C-A261-85EDA549E8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C9DFE63-0890-42D0-AC37-3A82AA04B6D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47B5D43-0BD0-4BC2-9510-A0E124F076A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134F8EF-B593-40BD-A657-387C125FB94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5AF99F3-6FC2-400B-8849-577C3562CCE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1D1114-6B59-41A3-92A6-C9118826777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E115733-B597-4F37-9AA9-6689D348B29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1A7DC70-C1FE-4260-8D9B-60AD59C11A0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B1A5A1-FFF8-4511-91B0-4A25A715C8F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CCB1-D860-D4C6-ACA4-36CB20D63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B4504-CFA4-05DF-FC75-7A8981B97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B5D28-101E-4F4F-98C5-96D9B527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1115-1C9E-A94F-8C67-F2BECDAE791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1BBD5-267B-0D0A-E957-4A712226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DBF09-BD7A-FD7C-DAE3-E42F8079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8084-FBB3-2242-9C8C-662EDE357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8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wansea no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A019DF2-2148-9A44-946B-971FCE40C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8DB26E6-5306-FB4E-A5C5-4B34AD535D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75" y="0"/>
            <a:ext cx="1863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86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7AB4869-4DD5-4D0F-A170-0B086672747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2BD6954-9338-4F87-9CA4-664F30B6BA2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B1A08955-EF29-44EC-A588-DB29BABF517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A500CC2A-5BC0-4601-9545-EAA03D0FA41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562BB54-7A85-4543-B49C-9B5AAB1D6C1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826CA0B1-9D55-455F-A56A-E30205C22CA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34E6AA7D-C9A7-4FD0-8DA1-19E6BC7CC1B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5DFBF3CE-3F62-442A-85EA-9BD815185C2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F695AF-1162-452D-8E95-50F50168AE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FFA0A650-32FF-466C-BC5E-90A28F9D1A2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669E0363-8313-41B3-87C6-EFB52625A7E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BC211A98-7423-4BC8-9541-9B2D620653C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3EF47DE0-DD07-41BC-9B3A-F55A7F11364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405F-C0DD-A7D2-6F59-7EE80DE74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AF62B-B090-0401-860F-7D7ED8642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55C65-CEAD-5E70-9484-D9B1735BA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06C0-B2F5-4882-87D5-BAB8A48E7694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F35F9-346F-6BEF-C552-84B5524F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06F58-D656-DA1E-6972-3E717906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1660-E525-429A-840F-5ACA9BF71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35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B99FBC-E7B8-4454-A225-A2AEB1F5D85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B69489-68B7-4E42-8C6D-0F9DCB547FA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59A86E-0709-4652-9930-C70E9656F8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45FC50-E083-487D-862A-612BF0385E42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0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18B6D3E-2F5D-42F6-A188-F9CF1F5E2AC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441360"/>
            <a:ext cx="12187080" cy="6295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83" name="Picture 3"/>
          <p:cNvPicPr/>
          <p:nvPr/>
        </p:nvPicPr>
        <p:blipFill>
          <a:blip r:embed="rId14"/>
          <a:stretch/>
        </p:blipFill>
        <p:spPr>
          <a:xfrm>
            <a:off x="442800" y="800280"/>
            <a:ext cx="3422520" cy="100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dt" idx="7"/>
          </p:nvPr>
        </p:nvSpPr>
        <p:spPr>
          <a:xfrm>
            <a:off x="6275520" y="6058080"/>
            <a:ext cx="5468760" cy="35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ftr" idx="9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sldNum" idx="10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25FB13-0304-409D-AA60-05B8A27F4BA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dt" idx="11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41" r:id="rId13"/>
    <p:sldLayoutId id="2147483742" r:id="rId14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ftr" idx="15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sldNum" idx="16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C107EDB-AD6D-4642-AB8A-B5A320AC7EE2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dt" idx="17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exeter.ac.uk/discoveruniversity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292"/>
          <p:cNvPicPr/>
          <p:nvPr/>
        </p:nvPicPr>
        <p:blipFill>
          <a:blip r:embed="rId2"/>
          <a:stretch/>
        </p:blipFill>
        <p:spPr>
          <a:xfrm>
            <a:off x="0" y="0"/>
            <a:ext cx="12187080" cy="685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BAEF682C-0265-86CC-EEFB-66CD5EA493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00" y="-31750"/>
            <a:ext cx="4471988" cy="6923088"/>
          </a:xfr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0D5E51A1-2C85-90FE-2C80-11FF5326045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12187080" cy="85860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C63DDC-09C8-ACFD-70FE-778149F5B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723" y="5729480"/>
            <a:ext cx="1326037" cy="8274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F73678-320E-8799-7310-FF7F764C06A8}"/>
              </a:ext>
            </a:extLst>
          </p:cNvPr>
          <p:cNvSpPr txBox="1"/>
          <p:nvPr/>
        </p:nvSpPr>
        <p:spPr>
          <a:xfrm>
            <a:off x="3957200" y="6010482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utfit" pitchFamily="2" charset="0"/>
              </a:rPr>
              <a:t>@DiscoverUniExe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D2E24-91DF-6610-4EF9-08F7ED89796E}"/>
              </a:ext>
            </a:extLst>
          </p:cNvPr>
          <p:cNvSpPr txBox="1"/>
          <p:nvPr/>
        </p:nvSpPr>
        <p:spPr>
          <a:xfrm>
            <a:off x="350578" y="2775197"/>
            <a:ext cx="4345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utfit" pitchFamily="2" charset="0"/>
              </a:rPr>
              <a:t>Scan the QR code to find out more about:</a:t>
            </a:r>
          </a:p>
          <a:p>
            <a:endParaRPr lang="en-GB" dirty="0">
              <a:latin typeface="Outfit" pitchFamily="2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Outfit" pitchFamily="2" charset="0"/>
              </a:rPr>
              <a:t>Our courses and student experience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Outfit" pitchFamily="2" charset="0"/>
              </a:rPr>
              <a:t>Opportunities to visit our campuses in Exeter and Cornwall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Outfit" pitchFamily="2" charset="0"/>
              </a:rPr>
              <a:t>Download resources and materials to help you with your application</a:t>
            </a:r>
          </a:p>
        </p:txBody>
      </p:sp>
      <p:pic>
        <p:nvPicPr>
          <p:cNvPr id="20" name="Picture 2" descr="image">
            <a:extLst>
              <a:ext uri="{FF2B5EF4-FFF2-40B4-BE49-F238E27FC236}">
                <a16:creationId xmlns:a16="http://schemas.microsoft.com/office/drawing/2014/main" id="{AB443D4F-23D8-33AD-DC75-7A6E3E0B5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89" y="2911554"/>
            <a:ext cx="22193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AC5B890E-6038-CFC7-2DF5-6D45C417A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0" y="314893"/>
            <a:ext cx="3943800" cy="2596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1DE83-B455-96F6-E7C1-08CF4828DE96}"/>
              </a:ext>
            </a:extLst>
          </p:cNvPr>
          <p:cNvSpPr txBox="1"/>
          <p:nvPr/>
        </p:nvSpPr>
        <p:spPr>
          <a:xfrm>
            <a:off x="3957200" y="6267016"/>
            <a:ext cx="8723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Outfit" pitchFamily="2" charset="0"/>
                <a:hlinkClick r:id="rId7"/>
              </a:rPr>
              <a:t>www.exeter.ac.uk/discoveruniversity</a:t>
            </a:r>
            <a:endParaRPr lang="en-GB" dirty="0">
              <a:latin typeface="Outfit" pitchFamily="2" charset="0"/>
            </a:endParaRPr>
          </a:p>
          <a:p>
            <a:endParaRPr lang="en-GB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7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erson, phone&#10;&#10;Description automatically generated">
            <a:extLst>
              <a:ext uri="{FF2B5EF4-FFF2-40B4-BE49-F238E27FC236}">
                <a16:creationId xmlns:a16="http://schemas.microsoft.com/office/drawing/2014/main" id="{9F8E4998-7833-8E79-9398-521A3B603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8">
            <a:extLst>
              <a:ext uri="{FF2B5EF4-FFF2-40B4-BE49-F238E27FC236}">
                <a16:creationId xmlns:a16="http://schemas.microsoft.com/office/drawing/2014/main" id="{99384E04-BC00-E97E-CD2E-90E7847AFB2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27133" y="0"/>
            <a:ext cx="12187080" cy="858600"/>
          </a:xfrm>
          <a:prstGeom prst="rect">
            <a:avLst/>
          </a:prstGeom>
          <a:ln w="0">
            <a:noFill/>
          </a:ln>
        </p:spPr>
      </p:pic>
      <p:pic>
        <p:nvPicPr>
          <p:cNvPr id="3" name="Picture 38">
            <a:extLst>
              <a:ext uri="{FF2B5EF4-FFF2-40B4-BE49-F238E27FC236}">
                <a16:creationId xmlns:a16="http://schemas.microsoft.com/office/drawing/2014/main" id="{D35DE51A-DC84-E071-3BE9-717BA846DBD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5296995" y="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3475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Box 9"/>
          <p:cNvSpPr/>
          <p:nvPr/>
        </p:nvSpPr>
        <p:spPr>
          <a:xfrm>
            <a:off x="368640" y="1055880"/>
            <a:ext cx="55558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Box 11"/>
          <p:cNvSpPr/>
          <p:nvPr/>
        </p:nvSpPr>
        <p:spPr>
          <a:xfrm>
            <a:off x="311400" y="2545560"/>
            <a:ext cx="476712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</a:t>
            </a: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Holloway, University of London</a:t>
            </a: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Picture 13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33360" y="5635440"/>
            <a:ext cx="1110240" cy="1074960"/>
          </a:xfrm>
          <a:prstGeom prst="rect">
            <a:avLst/>
          </a:prstGeom>
          <a:ln w="0">
            <a:noFill/>
          </a:ln>
        </p:spPr>
      </p:pic>
      <p:sp>
        <p:nvSpPr>
          <p:cNvPr id="297" name="TextBox 15"/>
          <p:cNvSpPr/>
          <p:nvPr/>
        </p:nvSpPr>
        <p:spPr>
          <a:xfrm>
            <a:off x="1638720" y="5635440"/>
            <a:ext cx="10050840" cy="10749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98" name="Picture 16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7660440" y="2849400"/>
            <a:ext cx="2694960" cy="26949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99" name="Picture 17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 rot="20842800">
            <a:off x="5943240" y="510840"/>
            <a:ext cx="2694960" cy="2694960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</p:pic>
      <p:pic>
        <p:nvPicPr>
          <p:cNvPr id="300" name="Picture 5" descr="Colour Logo new"/>
          <p:cNvPicPr/>
          <p:nvPr/>
        </p:nvPicPr>
        <p:blipFill>
          <a:blip r:embed="rId5"/>
          <a:stretch/>
        </p:blipFill>
        <p:spPr>
          <a:xfrm>
            <a:off x="10056240" y="5635440"/>
            <a:ext cx="2107080" cy="107496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5" descr="Women holding an umbrella&#10;&#10;Description automatically generated with low confidence"/>
          <p:cNvPicPr/>
          <p:nvPr/>
        </p:nvPicPr>
        <p:blipFill>
          <a:blip r:embed="rId6"/>
          <a:stretch/>
        </p:blipFill>
        <p:spPr>
          <a:xfrm rot="697800">
            <a:off x="9105480" y="569880"/>
            <a:ext cx="2694960" cy="269496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302" name="Picture 1"/>
          <p:cNvPicPr/>
          <p:nvPr/>
        </p:nvPicPr>
        <p:blipFill>
          <a:blip r:embed="rId7"/>
          <a:stretch/>
        </p:blipFill>
        <p:spPr>
          <a:xfrm>
            <a:off x="0" y="-15120"/>
            <a:ext cx="12187080" cy="85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" descr="Graphical user interface, website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2187080" cy="68529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3"/>
          <p:cNvPicPr/>
          <p:nvPr/>
        </p:nvPicPr>
        <p:blipFill>
          <a:blip r:embed="rId3"/>
          <a:stretch/>
        </p:blipFill>
        <p:spPr>
          <a:xfrm>
            <a:off x="0" y="-15120"/>
            <a:ext cx="12187080" cy="85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icture 348"/>
          <p:cNvPicPr/>
          <p:nvPr/>
        </p:nvPicPr>
        <p:blipFill>
          <a:blip r:embed="rId2"/>
          <a:stretch/>
        </p:blipFill>
        <p:spPr>
          <a:xfrm>
            <a:off x="-36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350" name="Title 1"/>
          <p:cNvSpPr/>
          <p:nvPr/>
        </p:nvSpPr>
        <p:spPr>
          <a:xfrm>
            <a:off x="3526920" y="-178920"/>
            <a:ext cx="8030880" cy="199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800" b="1" strike="noStrike" spc="-1">
                <a:solidFill>
                  <a:srgbClr val="FFFFFF"/>
                </a:solidFill>
                <a:latin typeface="Arial"/>
                <a:ea typeface="DejaVu Sans"/>
              </a:rPr>
              <a:t>Essex Open Days </a:t>
            </a:r>
            <a:br>
              <a:rPr sz="4800"/>
            </a:br>
            <a:r>
              <a:rPr lang="en-GB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A chance for you to see where you might</a:t>
            </a:r>
            <a:br>
              <a:rPr sz="2800"/>
            </a:br>
            <a:r>
              <a:rPr lang="en-GB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be calling home. </a:t>
            </a:r>
            <a:endParaRPr lang="en-GB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Subtitle 2"/>
          <p:cNvSpPr/>
          <p:nvPr/>
        </p:nvSpPr>
        <p:spPr>
          <a:xfrm>
            <a:off x="7605720" y="3421800"/>
            <a:ext cx="4642560" cy="355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Colchester Campus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Saturday 16 September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Saturday 28 October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Southend Campus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Saturday 14 October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2" name="Picture 25" descr="Qr code&#10;&#10;Description automatically generated"/>
          <p:cNvPicPr/>
          <p:nvPr/>
        </p:nvPicPr>
        <p:blipFill>
          <a:blip r:embed="rId3"/>
          <a:stretch/>
        </p:blipFill>
        <p:spPr>
          <a:xfrm>
            <a:off x="293760" y="4257360"/>
            <a:ext cx="1999080" cy="1999080"/>
          </a:xfrm>
          <a:prstGeom prst="rect">
            <a:avLst/>
          </a:prstGeom>
          <a:ln w="0">
            <a:noFill/>
          </a:ln>
        </p:spPr>
      </p:pic>
      <p:sp>
        <p:nvSpPr>
          <p:cNvPr id="353" name="Subtitle 1"/>
          <p:cNvSpPr/>
          <p:nvPr/>
        </p:nvSpPr>
        <p:spPr>
          <a:xfrm>
            <a:off x="180360" y="6346080"/>
            <a:ext cx="3914280" cy="41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89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DejaVu Sans"/>
              </a:rPr>
              <a:t>essex.ac.uk/visit-us/open-days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4" name="Picture 26" descr="Graphical user interface&#10;&#10;Description automatically generated"/>
          <p:cNvPicPr/>
          <p:nvPr/>
        </p:nvPicPr>
        <p:blipFill>
          <a:blip r:embed="rId4"/>
          <a:stretch/>
        </p:blipFill>
        <p:spPr>
          <a:xfrm>
            <a:off x="360" y="7920"/>
            <a:ext cx="2585520" cy="114840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24"/>
          <p:cNvPicPr/>
          <p:nvPr/>
        </p:nvPicPr>
        <p:blipFill>
          <a:blip r:embed="rId5"/>
          <a:stretch/>
        </p:blipFill>
        <p:spPr>
          <a:xfrm>
            <a:off x="-489600" y="-14760"/>
            <a:ext cx="12187080" cy="85860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27"/>
          <p:cNvPicPr/>
          <p:nvPr/>
        </p:nvPicPr>
        <p:blipFill>
          <a:blip r:embed="rId5"/>
          <a:stretch/>
        </p:blipFill>
        <p:spPr>
          <a:xfrm>
            <a:off x="9180000" y="-14760"/>
            <a:ext cx="12187080" cy="85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70CD9A0F-1D35-BEE9-66BC-734EB840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:a16="http://schemas.microsoft.com/office/drawing/2014/main" id="{6255B31B-7FC7-B572-2734-1CFA09BDD1B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489600" y="-1476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3045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sign, person&#10;&#10;Description automatically generated">
            <a:extLst>
              <a:ext uri="{FF2B5EF4-FFF2-40B4-BE49-F238E27FC236}">
                <a16:creationId xmlns:a16="http://schemas.microsoft.com/office/drawing/2014/main" id="{D04FDD69-6B57-44A4-9B75-0028638B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ACCA08B0-9D7A-65AF-F926-318993F7205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09797" y="-1"/>
            <a:ext cx="12187080" cy="858600"/>
          </a:xfrm>
          <a:prstGeom prst="rect">
            <a:avLst/>
          </a:prstGeom>
          <a:ln w="0">
            <a:noFill/>
          </a:ln>
        </p:spPr>
      </p:pic>
      <p:pic>
        <p:nvPicPr>
          <p:cNvPr id="6" name="Picture 38">
            <a:extLst>
              <a:ext uri="{FF2B5EF4-FFF2-40B4-BE49-F238E27FC236}">
                <a16:creationId xmlns:a16="http://schemas.microsoft.com/office/drawing/2014/main" id="{25E1482D-996B-685A-C872-BD74DA2EA49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5296995" y="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6640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7EAA65E-2BF3-0236-C7CB-8FC667534306}"/>
              </a:ext>
            </a:extLst>
          </p:cNvPr>
          <p:cNvSpPr txBox="1"/>
          <p:nvPr/>
        </p:nvSpPr>
        <p:spPr>
          <a:xfrm>
            <a:off x="2774885" y="255154"/>
            <a:ext cx="6642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011F6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Current News Webinar Series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B9691-351B-E440-073F-CE02B1CECEB4}"/>
              </a:ext>
            </a:extLst>
          </p:cNvPr>
          <p:cNvSpPr txBox="1"/>
          <p:nvPr/>
        </p:nvSpPr>
        <p:spPr>
          <a:xfrm>
            <a:off x="2346256" y="1429169"/>
            <a:ext cx="7499472" cy="2497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011F6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Unsure what subject you’d like to study at university?</a:t>
            </a:r>
          </a:p>
          <a:p>
            <a:pPr algn="ctr">
              <a:defRPr/>
            </a:pPr>
            <a:endParaRPr lang="en-GB" sz="1400" dirty="0">
              <a:solidFill>
                <a:srgbClr val="011F60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GB" sz="2000" dirty="0">
                <a:solidFill>
                  <a:srgbClr val="011F6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This webinar series will: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GB" sz="2000" dirty="0">
                <a:solidFill>
                  <a:srgbClr val="011F6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Provide a taster of university teaching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GB" sz="2000" dirty="0">
                <a:solidFill>
                  <a:srgbClr val="011F6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Share our latest academic research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GB" sz="2000" dirty="0">
                <a:solidFill>
                  <a:srgbClr val="011F6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Include interactive Q&amp;A sessions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6BFD85-C33F-2DA3-F2B9-207171874AE4}"/>
              </a:ext>
            </a:extLst>
          </p:cNvPr>
          <p:cNvSpPr txBox="1"/>
          <p:nvPr/>
        </p:nvSpPr>
        <p:spPr>
          <a:xfrm>
            <a:off x="3670426" y="868534"/>
            <a:ext cx="4851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i="1" dirty="0">
                <a:solidFill>
                  <a:srgbClr val="011F6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25 September – 5 October</a:t>
            </a:r>
          </a:p>
        </p:txBody>
      </p:sp>
      <p:sp>
        <p:nvSpPr>
          <p:cNvPr id="27" name="Title 21">
            <a:extLst>
              <a:ext uri="{FF2B5EF4-FFF2-40B4-BE49-F238E27FC236}">
                <a16:creationId xmlns:a16="http://schemas.microsoft.com/office/drawing/2014/main" id="{32F36AA0-2CE7-3AC1-5A87-696C0D883ED3}"/>
              </a:ext>
            </a:extLst>
          </p:cNvPr>
          <p:cNvSpPr txBox="1">
            <a:spLocks/>
          </p:cNvSpPr>
          <p:nvPr/>
        </p:nvSpPr>
        <p:spPr bwMode="auto">
          <a:xfrm>
            <a:off x="4696518" y="3973947"/>
            <a:ext cx="2798949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highlight>
                  <a:srgbClr val="2F4073"/>
                </a:highlight>
                <a:latin typeface="Futura Heavy" panose="020B0602020204020303" pitchFamily="34" charset="-79"/>
                <a:ea typeface="Futura Heavy" panose="020B0602020204020303" pitchFamily="34" charset="-79"/>
                <a:cs typeface="Futura Heavy" panose="020B0602020204020303" pitchFamily="34" charset="-79"/>
              </a:rPr>
              <a:t>Register now!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5AA1AE2-5149-2440-4A7C-A296919F0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17" y="4505370"/>
            <a:ext cx="1733550" cy="1733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CE6D1-98A4-2736-4D11-F95DDB9AE873}"/>
              </a:ext>
            </a:extLst>
          </p:cNvPr>
          <p:cNvSpPr txBox="1"/>
          <p:nvPr/>
        </p:nvSpPr>
        <p:spPr>
          <a:xfrm>
            <a:off x="2582673" y="6257376"/>
            <a:ext cx="7026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11F60"/>
                </a:solidFill>
                <a:highlight>
                  <a:srgbClr val="FFFFFF"/>
                </a:highlight>
                <a:latin typeface="Futura" panose="020B0602020204020303" pitchFamily="34" charset="-79"/>
                <a:cs typeface="Futura" panose="020B0602020204020303" pitchFamily="34" charset="-79"/>
              </a:rPr>
              <a:t>Featuring: </a:t>
            </a:r>
          </a:p>
          <a:p>
            <a:pPr algn="ctr">
              <a:defRPr/>
            </a:pPr>
            <a:r>
              <a:rPr lang="en-GB" sz="1600" b="1" dirty="0">
                <a:solidFill>
                  <a:srgbClr val="011F60"/>
                </a:solidFill>
                <a:highlight>
                  <a:srgbClr val="FFFFFF"/>
                </a:highlight>
                <a:latin typeface="Futura" panose="020B0602020204020303" pitchFamily="34" charset="-79"/>
                <a:cs typeface="Futura" panose="020B0602020204020303" pitchFamily="34" charset="-79"/>
              </a:rPr>
              <a:t>Engineering, Psychology, Medicine, Modern Languages and More </a:t>
            </a:r>
          </a:p>
        </p:txBody>
      </p:sp>
      <p:pic>
        <p:nvPicPr>
          <p:cNvPr id="2" name="Picture 38">
            <a:extLst>
              <a:ext uri="{FF2B5EF4-FFF2-40B4-BE49-F238E27FC236}">
                <a16:creationId xmlns:a16="http://schemas.microsoft.com/office/drawing/2014/main" id="{46B7FB69-010D-A724-B83C-B3756350C4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3238821" y="9934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5579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</Words>
  <Application>Microsoft Office PowerPoint</Application>
  <PresentationFormat>Widescreen</PresentationFormat>
  <Paragraphs>32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Calibri</vt:lpstr>
      <vt:lpstr>Corbel</vt:lpstr>
      <vt:lpstr>Futura</vt:lpstr>
      <vt:lpstr>Futura Heavy</vt:lpstr>
      <vt:lpstr>Outfit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2023-04-26T10:56:51Z</dcterms:created>
  <dcterms:modified xsi:type="dcterms:W3CDTF">2023-09-07T11:52:33Z</dcterms:modified>
  <dc:language/>
</cp:coreProperties>
</file>