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74" r:id="rId3"/>
    <p:sldMasterId id="2147483700" r:id="rId4"/>
    <p:sldMasterId id="2147483743" r:id="rId5"/>
    <p:sldMasterId id="2147483756" r:id="rId6"/>
    <p:sldMasterId id="2147483769" r:id="rId7"/>
    <p:sldMasterId id="2147483789" r:id="rId8"/>
  </p:sldMasterIdLst>
  <p:notesMasterIdLst>
    <p:notesMasterId r:id="rId20"/>
  </p:notesMasterIdLst>
  <p:sldIdLst>
    <p:sldId id="256" r:id="rId9"/>
    <p:sldId id="920" r:id="rId10"/>
    <p:sldId id="919" r:id="rId11"/>
    <p:sldId id="922" r:id="rId12"/>
    <p:sldId id="277" r:id="rId13"/>
    <p:sldId id="921" r:id="rId14"/>
    <p:sldId id="416" r:id="rId15"/>
    <p:sldId id="257" r:id="rId16"/>
    <p:sldId id="259" r:id="rId17"/>
    <p:sldId id="413" r:id="rId18"/>
    <p:sldId id="414" r:id="rId19"/>
  </p:sldIdLst>
  <p:sldSz cx="12192000" cy="6858000"/>
  <p:notesSz cx="7559675" cy="10691813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3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1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1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5032B2-48F7-4640-8934-6FCFBCD87886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3092BE-A36E-4AD7-8688-692F9C9642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B45875-56E8-464C-B984-023755046FD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F2AEA-21D0-410F-A74C-A9EE3534809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36ACA8-1BBA-43E6-9BD1-0B056649288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C4D1-544F-4274-A419-264BCCAEC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F0BB2-496A-4201-9C4A-1C1C1BADD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F2C0-3172-4079-8883-BA30D43A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810C-7166-4059-BE5C-FD4F440D36BF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DD9D-9AC9-49CF-9168-1694273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5C06-E1CA-498D-8E14-ADDD4457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C95-EF39-48A0-BBDE-E6CD47F96A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5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2E8C287-4341-4A46-8F68-CA93ED751C6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558B518-353F-4DAA-A65A-943B12A7036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5D2C632-EBF2-49E8-936B-89FB991BDC0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F8D71CC-298C-4E8D-A0C5-7BE81AC2008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7DA99D5-98CF-4CC1-99F1-47867FCB533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F1F9AC3-57AF-40D8-A692-332758A713E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BCC927-F757-4F0F-B7F8-7FF575D5E4E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04D129C-2019-4855-8CB1-C76F64B5BE6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6C256C5-6429-488A-A19A-A5D45DD5918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8F8AE3B-9C84-4D69-87AB-E58A64E9DF7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B284DD-20F3-4875-96A1-319818905E7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F6D8841-8427-4C98-AFAF-75092A7A259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F97207-76A4-40C4-9EAF-57A22DD56EE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6D1AEA-386A-4EAD-A8BB-057430C7559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C5F8570-9723-449F-9991-55D608B78AC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F73E2FB-9E88-4708-BC74-8A2E142985B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C62C23-F929-42FB-8290-258461BB7F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8D4518-45BF-477F-8C55-DA075FCF59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666BCFD-EDAE-48F8-90E1-F57A206449C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279766-2A89-499C-A261-85EDA549E8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C9DFE63-0890-42D0-AC37-3A82AA04B6D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47B5D43-0BD0-4BC2-9510-A0E124F076A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134F8EF-B593-40BD-A657-387C125FB94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5AF99F3-6FC2-400B-8849-577C3562CCE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1D1114-6B59-41A3-92A6-C9118826777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E115733-B597-4F37-9AA9-6689D348B29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1A7DC70-C1FE-4260-8D9B-60AD59C11A0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B1A5A1-FFF8-4511-91B0-4A25A715C8F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CCB1-D860-D4C6-ACA4-36CB20D63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B4504-CFA4-05DF-FC75-7A8981B97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B5D28-101E-4F4F-98C5-96D9B527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1115-1C9E-A94F-8C67-F2BECDAE791B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1BBD5-267B-0D0A-E957-4A712226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DBF09-BD7A-FD7C-DAE3-E42F8079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8084-FBB3-2242-9C8C-662EDE357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8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e title of  the presentatio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49" y="1852170"/>
            <a:ext cx="10985502" cy="27777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500" b="0" i="0" spc="-125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The title of the presentation goes here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4" name="SUBTITLE OF THE PRESENTA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49" y="4294482"/>
            <a:ext cx="10985502" cy="7906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50"/>
              </a:lnSpc>
              <a:spcBef>
                <a:spcPts val="0"/>
              </a:spcBef>
              <a:buSzTx/>
              <a:buNone/>
              <a:defRPr sz="2300" b="0" i="0" spc="23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SUBTITLE OF THE PRESENTATION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76" y="6455931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6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7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73" name="Content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620644"/>
            <a:ext cx="6919139" cy="8869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5350" b="0" i="0" spc="107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EE51-B557-27D6-506D-6218479C7C55}"/>
              </a:ext>
            </a:extLst>
          </p:cNvPr>
          <p:cNvSpPr txBox="1"/>
          <p:nvPr userDrawn="1"/>
        </p:nvSpPr>
        <p:spPr>
          <a:xfrm>
            <a:off x="2636431" y="3016734"/>
            <a:ext cx="6919139" cy="2667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OPTASPELLAUT SUM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 VELENDESTIS ET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OMNIAERUM UNTIIS DOLLORI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UT ENTIIS PORIT ERIBUS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ACILLOR EPERUMQUI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64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1052512" y="-3587878"/>
            <a:ext cx="18202514" cy="1352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391886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20794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22923" y="2972544"/>
            <a:ext cx="4245566" cy="886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1000"/>
              </a:spcBef>
              <a:buSzTx/>
              <a:buNone/>
              <a:defRPr sz="1100" spc="45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8547223" y="189764"/>
            <a:ext cx="1918326" cy="27135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8386383" y="2734884"/>
            <a:ext cx="5202957" cy="34702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1223222" y="4101935"/>
            <a:ext cx="4039638" cy="18051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757837" y="-859331"/>
            <a:ext cx="11431738" cy="85766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93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240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with On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4" name="DSC_1314.jpg"/>
          <p:cNvSpPr>
            <a:spLocks noGrp="1"/>
          </p:cNvSpPr>
          <p:nvPr>
            <p:ph type="pic" idx="21"/>
          </p:nvPr>
        </p:nvSpPr>
        <p:spPr>
          <a:xfrm>
            <a:off x="958240" y="460270"/>
            <a:ext cx="10275521" cy="68503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Title slide with one imag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20794" y="919214"/>
            <a:ext cx="7213501" cy="1272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one image</a:t>
            </a:r>
          </a:p>
        </p:txBody>
      </p:sp>
      <p:sp>
        <p:nvSpPr>
          <p:cNvPr id="136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297429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creenshot 2021-04-19 at 13.38.39.png"/>
          <p:cNvSpPr>
            <a:spLocks noGrp="1"/>
          </p:cNvSpPr>
          <p:nvPr>
            <p:ph type="pic" sz="quarter" idx="21"/>
          </p:nvPr>
        </p:nvSpPr>
        <p:spPr>
          <a:xfrm>
            <a:off x="3844376" y="3945174"/>
            <a:ext cx="7439781" cy="20415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reenshot 2021-04-19 at 13.38.20.png"/>
          <p:cNvSpPr>
            <a:spLocks noGrp="1"/>
          </p:cNvSpPr>
          <p:nvPr>
            <p:ph type="pic" sz="quarter" idx="22"/>
          </p:nvPr>
        </p:nvSpPr>
        <p:spPr>
          <a:xfrm>
            <a:off x="952387" y="2479030"/>
            <a:ext cx="4535028" cy="34403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creenshot 2021-04-19 at 13.38.26.png"/>
          <p:cNvSpPr>
            <a:spLocks noGrp="1"/>
          </p:cNvSpPr>
          <p:nvPr>
            <p:ph type="pic" sz="quarter" idx="23"/>
          </p:nvPr>
        </p:nvSpPr>
        <p:spPr>
          <a:xfrm>
            <a:off x="8553145" y="1326923"/>
            <a:ext cx="1728368" cy="25260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creenshot 2021-04-19 at 13.38.33.png"/>
          <p:cNvSpPr>
            <a:spLocks noGrp="1"/>
          </p:cNvSpPr>
          <p:nvPr>
            <p:ph type="pic" sz="quarter" idx="24"/>
          </p:nvPr>
        </p:nvSpPr>
        <p:spPr>
          <a:xfrm>
            <a:off x="5855835" y="829133"/>
            <a:ext cx="2218535" cy="32647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50" name="Title slide with multiple images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937421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416658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603249" y="4029261"/>
            <a:ext cx="10985502" cy="8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 fontScale="25000" lnSpcReduction="20000"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432" y="2583780"/>
            <a:ext cx="3441136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94" y="5241633"/>
            <a:ext cx="3377174" cy="4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399057"/>
            <a:ext cx="283732" cy="279564"/>
          </a:xfrm>
          <a:prstGeom prst="rect">
            <a:avLst/>
          </a:prstGeom>
        </p:spPr>
        <p:txBody>
          <a:bodyPr/>
          <a:lstStyle>
            <a:lvl1pPr>
              <a:defRPr sz="115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72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2" name="Section…">
            <a:extLst>
              <a:ext uri="{FF2B5EF4-FFF2-40B4-BE49-F238E27FC236}">
                <a16:creationId xmlns:a16="http://schemas.microsoft.com/office/drawing/2014/main" id="{5A871C32-5D5E-9D2C-A80B-6ED9396E940C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89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F695AF-1162-452D-8E95-50F50168AE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FB669-75D4-67FF-71F7-11D555A7C052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03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ith No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Content slide without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110692"/>
            <a:ext cx="6919139" cy="152535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200"/>
              </a:lnSpc>
              <a:spcBef>
                <a:spcPts val="0"/>
              </a:spcBef>
              <a:buSzTx/>
              <a:buNone/>
              <a:defRPr sz="5200" b="0" i="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without images</a:t>
            </a:r>
          </a:p>
        </p:txBody>
      </p:sp>
      <p:sp>
        <p:nvSpPr>
          <p:cNvPr id="95" name="Gendisinihit alit quidus et opta earum quaspit aliquid mi, nam eaquaectita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355706" y="2665650"/>
            <a:ext cx="5480588" cy="89787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 b="0" i="0" cap="all" spc="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2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1485-24BD-7AEA-A93D-6C6F1B15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539750"/>
            <a:ext cx="5238750" cy="717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7694A-27AF-E44D-814C-D13077BE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" y="2124252"/>
            <a:ext cx="5238750" cy="41280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1873-621F-D495-B359-939B8448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A3F45-6697-FA4D-B76B-53689E4A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3CF7-380A-8149-AB93-0FB202FAC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A1B9B-2602-54F0-E168-F97CCC204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D4F7A-A6BE-A0D3-06FD-029CEB69C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80801-D1E6-D66E-3F59-635687F58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20B3B-55AD-FBAC-E3EA-700165FE9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BD119-AE55-9CE3-5865-974DE068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63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C59BF-B887-0F0B-AE02-0FCBAC9D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90F9-AAD9-9BF1-C506-34B1D39BD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9D9C-0E1C-A34B-C771-5C02728E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2BCEC-CB07-3C44-1DED-0E6C1D7D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AF05C-754A-8650-994E-2FCA1E19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07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193B1-9EDD-47B4-09AF-074F8915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05B64-2E35-343E-7753-CECF395B7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BF8F7-FF84-9FC7-47AC-D469C3DF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CF741-7F36-AB6E-4D38-A1BE2E78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51BF7-22FF-84E4-9144-8F0C6CD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23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178A-D816-0CF2-FF04-79A018B3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CF20D-B5CA-4568-3BCC-AB4187580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E661D-4461-3742-7BAA-4B3058856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670A3-56C8-E4E9-2906-5DEF50A9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EF826-BF2A-2A39-5965-8AD1F374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C0B49-FF74-2F97-6EE5-39DB3E84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5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E6955-7259-2161-C265-2A0E1371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355ED-8BE3-1CFA-155B-2684B3A95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6E208-15D0-C81F-0DCA-D4177E6F0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174F7-D062-ABCC-F054-0C24FF645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2A202-9F90-C8BC-9487-711E5F57B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1D81B-727F-DA40-8960-70FF4A09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E1B14F-EA5F-8679-C813-5660C575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26D5ED-741B-6533-EF5E-F6C7115F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46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94F5-EFE9-5C6B-4351-D29C4099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D1A53B-7FDC-29E1-F509-81209C9B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CA109-E8F3-2BA4-3739-34168990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FDA80-6589-DF76-CE9C-D4F7526D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26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96EDC-E116-6CEC-D66F-8051C5D9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819D3-1882-60CD-5BB1-AF9FFE2A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D632E-C35A-2912-E868-936C710E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1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B99FBC-E7B8-4454-A225-A2AEB1F5D85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96D2C-E1FE-E011-2CFB-D32617D2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E7C74-2032-B7B1-92C3-95610B076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97795-AD78-E1D7-C7AB-A218079C0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B6DC2-7548-6162-1DF3-1E804639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221AA-D1AC-52FB-88D3-DE3C245A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CE128-803F-97B3-2CD2-1E834A5C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94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43BF6-CA70-05D2-41F5-FC4C92A1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8C9C6-115D-D064-A9E7-B373D7F735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52232-ECA0-A860-838C-BEA135A10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1FF19-11EE-B563-5940-1B175EA8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0E4C1-BBF8-DC46-4B76-A527479F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78F34-8F2C-3123-73B2-863E76C0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72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24AC5-93AB-7BF6-C44C-7B18D09A6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1AF9E-0A14-D1F3-C9CA-2F736F268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0CC9B-BADD-1181-A104-19D0CC79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C0272-4CEE-632A-4598-6A1E321E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C3E62-E0C2-E92E-B074-035A7B40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4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447B48-333A-E885-816C-F3CCABC7F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57D4D-8DAE-A11C-D4DA-6F21270B8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916F2-D6BF-79CE-216F-E9508E24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F5024-59D9-5227-C3D4-3F32DCEE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B36E0-6C31-AE3A-065E-921C4F93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74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1B23D2-2F37-1850-E5A7-523D0DCB7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4" y="700899"/>
            <a:ext cx="642302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292180"/>
            <a:ext cx="6423024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332E2-0C3F-5F66-789C-006FAD0F5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500" y="5645150"/>
            <a:ext cx="1153076" cy="563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4DBD8-386C-7747-C402-17F2A7108A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2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C72F4-CF58-4FA3-C855-1A72A223F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702819"/>
            <a:ext cx="683958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303639"/>
            <a:ext cx="6839586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0250102-394B-333B-E368-C6EA5955CB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5611481"/>
            <a:ext cx="1231900" cy="63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B8E8B-AC79-E913-BEEF-C8C8E3B602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57530" y="441287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2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65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accent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0982F-A5FE-9A99-5135-410A619B31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530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4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C72F4-CF58-4FA3-C855-1A72A223F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702819"/>
            <a:ext cx="683958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303639"/>
            <a:ext cx="6839586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BF625-435A-706A-6F8C-A598B0B9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500" y="5645150"/>
            <a:ext cx="1153076" cy="56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FA959-1A76-EFFD-0927-0ADFEE311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7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"/>
            <a:ext cx="6089650" cy="685771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0982F-A5FE-9A99-5135-410A619B31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530" y="4853680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5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"/>
            <a:ext cx="6089650" cy="685771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E12C7-ACF7-7EF5-DF1A-30433E293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7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B69489-68B7-4E42-8C6D-0F9DCB547FA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option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389" y="643965"/>
            <a:ext cx="5329238" cy="5351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751-D3D3-8744-BBE4-FB031A10FFFF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34B86E-6ABB-D89A-3CED-2B69576CD9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40422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option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553" y="2628900"/>
            <a:ext cx="2468324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BC118-4A4F-0240-87CA-9A77E4E85DF6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E2969-2376-88AB-B6EF-B34972DBDF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2457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06F92E-6832-5121-DCBD-3E0CE1D9A3E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4466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3B3C8CC-87DB-09DD-B04D-AB27BC1E05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12620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70BA7A-E886-D343-B167-2C166D3A2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92641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528-AE30-7E4F-9502-945829E63C4A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5329237" cy="5351029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45AEB1F-0086-F761-7ACA-FA0F8FC1A1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86136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528-AE30-7E4F-9502-945829E63C4A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2570269" cy="2699234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ABA4E697-F251-CEC5-AF67-E9705351CB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4356" y="644525"/>
            <a:ext cx="2570269" cy="2021183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34F858D2-EAFD-03BC-4AD5-B2E2979A97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4356" y="2836257"/>
            <a:ext cx="2570269" cy="3159297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57DD1B6-33DD-0CD6-28EB-1B379163BE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75388" y="3514242"/>
            <a:ext cx="2570269" cy="2481312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ACC5B44-4A75-8626-30B9-4F5637C67A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86708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3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0A5-EAE5-4542-9F39-36B4F9D63FBA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1"/>
            <a:ext cx="5916612" cy="6200774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AC4C21-E6B8-8C88-856C-DE99691AD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403463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option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91DB3B-1FA0-25EA-5A02-5BC68124D03C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5E9973-CE18-4BF3-0F7D-111DB3AABAE1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389" y="643965"/>
            <a:ext cx="5329238" cy="5351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1489-9F07-744E-8CD9-921C2C251C9C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A93BAD5-924D-165D-2FE0-08F3E6DF35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32A49-3370-20EE-4666-10F01D622E9B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1244971-CEDE-D4D2-9C67-6E8C2710FF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37294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option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BC809C-14C9-7B5A-BD5C-F60B8DBDDBD2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4B709C-CED0-0678-2880-7A2C87D0FCA2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E6763B7B-9DD3-CF27-8FBA-2FD58308F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553" y="2628900"/>
            <a:ext cx="2468324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D4-84BD-F44A-AE90-8F322F4BF773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E2969-2376-88AB-B6EF-B34972DBDF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2457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06F92E-6832-5121-DCBD-3E0CE1D9A3E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4466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3B3C8CC-87DB-09DD-B04D-AB27BC1E05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12620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6CBA5-7162-26DC-2789-DE7AB4327669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5C5C3A-8344-3B7A-BE4F-20587D4297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256050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 option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87FE4-9E5B-9EA2-530B-E772CFFE39C7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6DDF2B-65AC-B331-83F6-E65FECB8A55D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857F1B-F648-24CD-1EA4-C2AC118A3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354D4-14D5-A741-ADE4-9AD56A8E14B9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5329237" cy="5351029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26645-B243-92FE-33E9-50F487C73859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D090F6A-2A0D-B829-542C-60372D8522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53308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 option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FFA58D-BE54-A86C-9AC7-13D3F7DAFB6E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BBBD8D-8B01-3976-F381-B6E3D1F6D5AA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8032DCE-7DF5-9D1B-4FE8-1B78D79D5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921-25A7-DE49-B701-BD669C6E5AF0}" type="datetime1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1"/>
            <a:ext cx="5916612" cy="6200774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EAC8B-9E17-B040-8A5D-207C262F40E4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20B1E12-D10C-9AEC-A04C-3D6F61C497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124544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C88E99-F8EF-3013-E970-F58E43F7E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1436766"/>
            <a:ext cx="8727484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2756905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Divider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14B4D2-474F-F4AE-88C5-189E5B552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8041" y="5792732"/>
            <a:ext cx="2976584" cy="532143"/>
          </a:xfrm>
        </p:spPr>
        <p:txBody>
          <a:bodyPr/>
          <a:lstStyle>
            <a:lvl1pPr>
              <a:lnSpc>
                <a:spcPct val="100000"/>
              </a:lnSpc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Extra information</a:t>
            </a:r>
          </a:p>
        </p:txBody>
      </p:sp>
    </p:spTree>
    <p:extLst>
      <p:ext uri="{BB962C8B-B14F-4D97-AF65-F5344CB8AC3E}">
        <p14:creationId xmlns:p14="http://schemas.microsoft.com/office/powerpoint/2010/main" val="115624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59A86E-0709-4652-9930-C70E9656F8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630A2B-DE2B-C879-4770-5B6D0B52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692048"/>
            <a:ext cx="8034880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1974480"/>
            <a:ext cx="8034880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4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52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630A2B-DE2B-C879-4770-5B6D0B52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692048"/>
            <a:ext cx="6328847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1974480"/>
            <a:ext cx="6328847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40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44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1B23D2-2F37-1850-E5A7-523D0DCB7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375" y="962212"/>
            <a:ext cx="682942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4514" y="4661913"/>
            <a:ext cx="5329239" cy="3532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Thank you subtitle style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9AA5C3-C65F-1351-5CA8-19B996DA41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5388" y="5015204"/>
            <a:ext cx="2487502" cy="2578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Contact 1 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1703BA3-4425-FF33-1E2B-0EBBDF0EEF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7436" y="5273040"/>
            <a:ext cx="2487502" cy="1048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Contact 1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997E1FF-22F9-6306-924F-AB87FCF23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4203" y="5015204"/>
            <a:ext cx="2487502" cy="2578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Contact 2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82A1E1D-281A-637F-2BF7-C4202A2DD9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6251" y="5273040"/>
            <a:ext cx="2487502" cy="1048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Contact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EFCB5-FE10-4C01-1061-7F1B1F519D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530" y="949512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9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117" y="2125981"/>
            <a:ext cx="10371334" cy="776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48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235" y="3840480"/>
            <a:ext cx="8541099" cy="324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10" b="1" i="0">
                <a:solidFill>
                  <a:srgbClr val="231F20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38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9270" y="792795"/>
            <a:ext cx="2897754" cy="776886"/>
          </a:xfrm>
        </p:spPr>
        <p:txBody>
          <a:bodyPr lIns="0" tIns="0" rIns="0" bIns="0"/>
          <a:lstStyle>
            <a:lvl1pPr>
              <a:defRPr sz="5048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0675" y="2575819"/>
            <a:ext cx="7695122" cy="324664"/>
          </a:xfrm>
        </p:spPr>
        <p:txBody>
          <a:bodyPr lIns="0" tIns="0" rIns="0" bIns="0"/>
          <a:lstStyle>
            <a:lvl1pPr>
              <a:defRPr sz="2110" b="1" i="0">
                <a:solidFill>
                  <a:srgbClr val="231F20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23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9270" y="792795"/>
            <a:ext cx="2897754" cy="776886"/>
          </a:xfrm>
        </p:spPr>
        <p:txBody>
          <a:bodyPr lIns="0" tIns="0" rIns="0" bIns="0"/>
          <a:lstStyle>
            <a:lvl1pPr>
              <a:defRPr sz="5048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078" y="1577340"/>
            <a:ext cx="530768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3807" y="1577340"/>
            <a:ext cx="530768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14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9270" y="792795"/>
            <a:ext cx="2897754" cy="776886"/>
          </a:xfrm>
        </p:spPr>
        <p:txBody>
          <a:bodyPr lIns="0" tIns="0" rIns="0" bIns="0"/>
          <a:lstStyle>
            <a:lvl1pPr>
              <a:defRPr sz="5048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9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03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45FC50-E083-487D-862A-612BF0385E42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2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18B6D3E-2F5D-42F6-A188-F9CF1F5E2AC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441360"/>
            <a:ext cx="12187080" cy="6295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83" name="Picture 3"/>
          <p:cNvPicPr/>
          <p:nvPr/>
        </p:nvPicPr>
        <p:blipFill>
          <a:blip r:embed="rId14"/>
          <a:stretch/>
        </p:blipFill>
        <p:spPr>
          <a:xfrm>
            <a:off x="442800" y="800280"/>
            <a:ext cx="3422520" cy="100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dt" idx="7"/>
          </p:nvPr>
        </p:nvSpPr>
        <p:spPr>
          <a:xfrm>
            <a:off x="6275520" y="6058080"/>
            <a:ext cx="5468760" cy="35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ftr" idx="9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sldNum" idx="10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25FB13-0304-409D-AA60-05B8A27F4BA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dt" idx="11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41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2763" y="5615500"/>
            <a:ext cx="1800225" cy="71755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E86541C-E544-06B3-D437-42EEC9AB1D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092875" y="6455931"/>
            <a:ext cx="274114" cy="2718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292100">
              <a:defRPr sz="11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6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28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457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685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9144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1430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371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600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6D7DB0-8E16-3231-41CA-611DB3020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59CB1-FAD7-DEA1-5955-E5C208971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6581-00C7-CD49-C98C-91124A278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E1412-E33A-44FB-B304-9C366365FEE0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53AD5-8D2B-8691-A115-580C4124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94B49-10A7-98C0-772F-B732C85A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21280-0E03-47DF-AD9C-72E5374F2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5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DD68B7-F2DB-01D3-F29D-6D42411279D1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64ED8-AD21-7E85-7432-8AAED036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10640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90EF4-9B4E-A23A-A98A-748E292D8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65675" y="6454630"/>
            <a:ext cx="726041" cy="19064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36E75EB-DC0B-7844-886B-D9E3565C673B}" type="datetime1">
              <a:rPr lang="en-GB" smtClean="0"/>
              <a:t>27/03/2024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37F8B-67E1-5609-DF62-B61CBFF81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9119" y="6454630"/>
            <a:ext cx="4114800" cy="19064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Document title goes here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F138-CC2A-2D24-87CC-8F7C89C4F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410" y="6354690"/>
            <a:ext cx="48607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4740549F-F38D-43A2-B780-492AA5F1A2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E6141-AFD7-14C4-04DB-D24BFF931FAA}"/>
              </a:ext>
            </a:extLst>
          </p:cNvPr>
          <p:cNvSpPr txBox="1"/>
          <p:nvPr userDrawn="1"/>
        </p:nvSpPr>
        <p:spPr>
          <a:xfrm>
            <a:off x="6275388" y="6454630"/>
            <a:ext cx="148324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F7460A-588B-F446-EF96-0505179EABF0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D5E2B48-D8E1-AB0D-234A-E0CD5599E31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63" y="6210300"/>
            <a:ext cx="2406650" cy="6477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A10A05-21A0-B473-2CD6-648DED8E5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886008"/>
            <a:ext cx="5329238" cy="4057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body copy style</a:t>
            </a:r>
          </a:p>
          <a:p>
            <a:pPr lvl="1"/>
            <a:r>
              <a:rPr lang="en-GB" dirty="0"/>
              <a:t>Bullet level 1</a:t>
            </a:r>
          </a:p>
          <a:p>
            <a:pPr lvl="2"/>
            <a:r>
              <a:rPr lang="en-GB" dirty="0"/>
              <a:t>Bullet level 2</a:t>
            </a:r>
          </a:p>
          <a:p>
            <a:pPr lvl="3"/>
            <a:r>
              <a:rPr lang="en-GB" dirty="0"/>
              <a:t>Bullet level 3</a:t>
            </a:r>
          </a:p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126825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FontTx/>
        <a:buNone/>
        <a:defRPr lang="en-GB" sz="1800" kern="1200" spc="-20" baseline="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lang="en-GB" sz="1800" kern="1200" spc="-2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sz="1800" kern="1200" spc="-2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sz="1800" kern="1200" spc="-2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FontTx/>
        <a:buNone/>
        <a:defRPr sz="2400" b="1" kern="1200" spc="-2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6">
          <p15:clr>
            <a:srgbClr val="F26B43"/>
          </p15:clr>
        </p15:guide>
        <p15:guide id="2" pos="3840">
          <p15:clr>
            <a:srgbClr val="F26B43"/>
          </p15:clr>
        </p15:guide>
        <p15:guide id="3" pos="370">
          <p15:clr>
            <a:srgbClr val="F26B43"/>
          </p15:clr>
        </p15:guide>
        <p15:guide id="4" pos="3727">
          <p15:clr>
            <a:srgbClr val="F26B43"/>
          </p15:clr>
        </p15:guide>
        <p15:guide id="5" pos="3953">
          <p15:clr>
            <a:srgbClr val="F26B43"/>
          </p15:clr>
        </p15:guide>
        <p15:guide id="6" pos="731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9189" y="185494"/>
            <a:ext cx="11719247" cy="6480216"/>
          </a:xfrm>
          <a:custGeom>
            <a:avLst/>
            <a:gdLst/>
            <a:ahLst/>
            <a:cxnLst/>
            <a:rect l="l" t="t" r="r" b="b"/>
            <a:pathLst>
              <a:path w="7776209" h="5544185">
                <a:moveTo>
                  <a:pt x="7775994" y="0"/>
                </a:moveTo>
                <a:lnTo>
                  <a:pt x="0" y="0"/>
                </a:lnTo>
                <a:lnTo>
                  <a:pt x="0" y="5543994"/>
                </a:lnTo>
                <a:lnTo>
                  <a:pt x="7775994" y="5543994"/>
                </a:lnTo>
                <a:lnTo>
                  <a:pt x="7775994" y="0"/>
                </a:lnTo>
                <a:close/>
              </a:path>
            </a:pathLst>
          </a:custGeom>
          <a:solidFill>
            <a:srgbClr val="009DC0"/>
          </a:solidFill>
        </p:spPr>
        <p:txBody>
          <a:bodyPr wrap="square" lIns="0" tIns="0" rIns="0" bIns="0" rtlCol="0"/>
          <a:lstStyle/>
          <a:p>
            <a:endParaRPr sz="2104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13302" y="846131"/>
            <a:ext cx="3646499" cy="12218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9270" y="792795"/>
            <a:ext cx="2897754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chemeClr val="bg1"/>
                </a:solidFill>
                <a:latin typeface="UKIJ Qolyazma"/>
                <a:cs typeface="UKIJ Qolyaz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0675" y="2575819"/>
            <a:ext cx="769512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231F20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8533" y="6377941"/>
            <a:ext cx="39045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080" y="6377941"/>
            <a:ext cx="2806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5131" y="6377941"/>
            <a:ext cx="2806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34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89024">
        <a:defRPr>
          <a:latin typeface="+mn-lt"/>
          <a:ea typeface="+mn-ea"/>
          <a:cs typeface="+mn-cs"/>
        </a:defRPr>
      </a:lvl2pPr>
      <a:lvl3pPr marL="1378047">
        <a:defRPr>
          <a:latin typeface="+mn-lt"/>
          <a:ea typeface="+mn-ea"/>
          <a:cs typeface="+mn-cs"/>
        </a:defRPr>
      </a:lvl3pPr>
      <a:lvl4pPr marL="2067071">
        <a:defRPr>
          <a:latin typeface="+mn-lt"/>
          <a:ea typeface="+mn-ea"/>
          <a:cs typeface="+mn-cs"/>
        </a:defRPr>
      </a:lvl4pPr>
      <a:lvl5pPr marL="2756095">
        <a:defRPr>
          <a:latin typeface="+mn-lt"/>
          <a:ea typeface="+mn-ea"/>
          <a:cs typeface="+mn-cs"/>
        </a:defRPr>
      </a:lvl5pPr>
      <a:lvl6pPr marL="3445117">
        <a:defRPr>
          <a:latin typeface="+mn-lt"/>
          <a:ea typeface="+mn-ea"/>
          <a:cs typeface="+mn-cs"/>
        </a:defRPr>
      </a:lvl6pPr>
      <a:lvl7pPr marL="4134141">
        <a:defRPr>
          <a:latin typeface="+mn-lt"/>
          <a:ea typeface="+mn-ea"/>
          <a:cs typeface="+mn-cs"/>
        </a:defRPr>
      </a:lvl7pPr>
      <a:lvl8pPr marL="4823165">
        <a:defRPr>
          <a:latin typeface="+mn-lt"/>
          <a:ea typeface="+mn-ea"/>
          <a:cs typeface="+mn-cs"/>
        </a:defRPr>
      </a:lvl8pPr>
      <a:lvl9pPr marL="551218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89024">
        <a:defRPr>
          <a:latin typeface="+mn-lt"/>
          <a:ea typeface="+mn-ea"/>
          <a:cs typeface="+mn-cs"/>
        </a:defRPr>
      </a:lvl2pPr>
      <a:lvl3pPr marL="1378047">
        <a:defRPr>
          <a:latin typeface="+mn-lt"/>
          <a:ea typeface="+mn-ea"/>
          <a:cs typeface="+mn-cs"/>
        </a:defRPr>
      </a:lvl3pPr>
      <a:lvl4pPr marL="2067071">
        <a:defRPr>
          <a:latin typeface="+mn-lt"/>
          <a:ea typeface="+mn-ea"/>
          <a:cs typeface="+mn-cs"/>
        </a:defRPr>
      </a:lvl4pPr>
      <a:lvl5pPr marL="2756095">
        <a:defRPr>
          <a:latin typeface="+mn-lt"/>
          <a:ea typeface="+mn-ea"/>
          <a:cs typeface="+mn-cs"/>
        </a:defRPr>
      </a:lvl5pPr>
      <a:lvl6pPr marL="3445117">
        <a:defRPr>
          <a:latin typeface="+mn-lt"/>
          <a:ea typeface="+mn-ea"/>
          <a:cs typeface="+mn-cs"/>
        </a:defRPr>
      </a:lvl6pPr>
      <a:lvl7pPr marL="4134141">
        <a:defRPr>
          <a:latin typeface="+mn-lt"/>
          <a:ea typeface="+mn-ea"/>
          <a:cs typeface="+mn-cs"/>
        </a:defRPr>
      </a:lvl7pPr>
      <a:lvl8pPr marL="4823165">
        <a:defRPr>
          <a:latin typeface="+mn-lt"/>
          <a:ea typeface="+mn-ea"/>
          <a:cs typeface="+mn-cs"/>
        </a:defRPr>
      </a:lvl8pPr>
      <a:lvl9pPr marL="551218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292"/>
          <p:cNvPicPr/>
          <p:nvPr/>
        </p:nvPicPr>
        <p:blipFill>
          <a:blip r:embed="rId2"/>
          <a:stretch/>
        </p:blipFill>
        <p:spPr>
          <a:xfrm>
            <a:off x="0" y="0"/>
            <a:ext cx="12187080" cy="685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70CD9A0F-1D35-BEE9-66BC-734EB840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:a16="http://schemas.microsoft.com/office/drawing/2014/main" id="{6255B31B-7FC7-B572-2734-1CFA09BDD1B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3045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sign, person&#10;&#10;Description automatically generated">
            <a:extLst>
              <a:ext uri="{FF2B5EF4-FFF2-40B4-BE49-F238E27FC236}">
                <a16:creationId xmlns:a16="http://schemas.microsoft.com/office/drawing/2014/main" id="{D04FDD69-6B57-44A4-9B75-0028638B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ACCA08B0-9D7A-65AF-F926-318993F7205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09797" y="-1"/>
            <a:ext cx="12187080" cy="858600"/>
          </a:xfrm>
          <a:prstGeom prst="rect">
            <a:avLst/>
          </a:prstGeom>
          <a:ln w="0">
            <a:noFill/>
          </a:ln>
        </p:spPr>
      </p:pic>
      <p:pic>
        <p:nvPicPr>
          <p:cNvPr id="6" name="Picture 38">
            <a:extLst>
              <a:ext uri="{FF2B5EF4-FFF2-40B4-BE49-F238E27FC236}">
                <a16:creationId xmlns:a16="http://schemas.microsoft.com/office/drawing/2014/main" id="{25E1482D-996B-685A-C872-BD74DA2EA49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5296995" y="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6640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E66E3D-7CAF-E2A7-4D65-6A32C4949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233DAA-20D6-B82F-6E6F-01D6D0585AE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0932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A12025-81DE-1249-8FD7-A1C2AF76BA4F}"/>
              </a:ext>
            </a:extLst>
          </p:cNvPr>
          <p:cNvSpPr txBox="1"/>
          <p:nvPr/>
        </p:nvSpPr>
        <p:spPr>
          <a:xfrm>
            <a:off x="7921812" y="2344058"/>
            <a:ext cx="2844800" cy="265611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1219169" hangingPunct="0">
              <a:defRPr/>
            </a:pPr>
            <a:r>
              <a:rPr lang="en-US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Open Days 2024﻿</a:t>
            </a:r>
          </a:p>
          <a:p>
            <a:pPr algn="ctr" defTabSz="1219169" hangingPunct="0">
              <a:defRPr/>
            </a:pPr>
            <a:endParaRPr lang="en-US" sz="1200" kern="0" dirty="0">
              <a:solidFill>
                <a:srgbClr val="672462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FRIDAY 5 JULY 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SATURDAY 6 JULY 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SATURDAY 17 AUGUST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SATURDAY 12 OCTOBER 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SATURDAY 2ND NOVEMBER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  <a:p>
            <a:pPr algn="ctr" defTabSz="1219169" hangingPunct="0">
              <a:defRPr/>
            </a:pPr>
            <a:r>
              <a:rPr lang="en-US" sz="1200" kern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SATURDAY 23RD NOVEMBER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4B278F-254F-DD5C-15D3-1BAB1944C98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4625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375" y="889317"/>
            <a:ext cx="3736488" cy="799040"/>
          </a:xfrm>
          <a:prstGeom prst="rect">
            <a:avLst/>
          </a:prstGeom>
        </p:spPr>
        <p:txBody>
          <a:bodyPr vert="horz" wrap="square" lIns="0" tIns="22009" rIns="0" bIns="0" rtlCol="0">
            <a:spAutoFit/>
          </a:bodyPr>
          <a:lstStyle/>
          <a:p>
            <a:pPr marL="19139">
              <a:spcBef>
                <a:spcPts val="172"/>
              </a:spcBef>
            </a:pPr>
            <a:r>
              <a:rPr dirty="0"/>
              <a:t>Meet </a:t>
            </a:r>
            <a:r>
              <a:rPr spc="-37" dirty="0"/>
              <a:t>the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46658" y="902064"/>
            <a:ext cx="2892969" cy="799040"/>
          </a:xfrm>
          <a:prstGeom prst="rect">
            <a:avLst/>
          </a:prstGeom>
        </p:spPr>
        <p:txBody>
          <a:bodyPr vert="horz" wrap="square" lIns="0" tIns="22009" rIns="0" bIns="0" rtlCol="0">
            <a:spAutoFit/>
          </a:bodyPr>
          <a:lstStyle/>
          <a:p>
            <a:pPr marL="19139" defTabSz="1068751">
              <a:spcBef>
                <a:spcPts val="172"/>
              </a:spcBef>
            </a:pPr>
            <a:r>
              <a:rPr sz="5048" kern="0" spc="-30" dirty="0">
                <a:solidFill>
                  <a:srgbClr val="FFFFFF"/>
                </a:solidFill>
                <a:latin typeface="UKIJ Qolyazma"/>
                <a:cs typeface="UKIJ Qolyazma"/>
              </a:rPr>
              <a:t>Webinars</a:t>
            </a:r>
            <a:endParaRPr sz="5048" kern="0" dirty="0">
              <a:solidFill>
                <a:sysClr val="windowText" lastClr="000000"/>
              </a:solidFill>
              <a:latin typeface="UKIJ Qolyazma"/>
              <a:cs typeface="UKIJ Qolyaz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7422" y="5121149"/>
            <a:ext cx="1201627" cy="120162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210675" y="1288893"/>
            <a:ext cx="7840586" cy="1465491"/>
            <a:chOff x="1418704" y="1517369"/>
            <a:chExt cx="5202555" cy="9724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2245" y="1533918"/>
              <a:ext cx="706352" cy="6700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7594" y="1517369"/>
              <a:ext cx="734271" cy="7035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18704" y="2165299"/>
              <a:ext cx="5202555" cy="324485"/>
            </a:xfrm>
            <a:custGeom>
              <a:avLst/>
              <a:gdLst/>
              <a:ahLst/>
              <a:cxnLst/>
              <a:rect l="l" t="t" r="r" b="b"/>
              <a:pathLst>
                <a:path w="5202555" h="324485">
                  <a:moveTo>
                    <a:pt x="5049596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72008"/>
                  </a:lnTo>
                  <a:lnTo>
                    <a:pt x="7769" y="220181"/>
                  </a:lnTo>
                  <a:lnTo>
                    <a:pt x="29405" y="262017"/>
                  </a:lnTo>
                  <a:lnTo>
                    <a:pt x="62396" y="295006"/>
                  </a:lnTo>
                  <a:lnTo>
                    <a:pt x="104231" y="316640"/>
                  </a:lnTo>
                  <a:lnTo>
                    <a:pt x="152400" y="324408"/>
                  </a:lnTo>
                  <a:lnTo>
                    <a:pt x="5049596" y="324408"/>
                  </a:lnTo>
                  <a:lnTo>
                    <a:pt x="5097769" y="316640"/>
                  </a:lnTo>
                  <a:lnTo>
                    <a:pt x="5139604" y="295006"/>
                  </a:lnTo>
                  <a:lnTo>
                    <a:pt x="5172593" y="262017"/>
                  </a:lnTo>
                  <a:lnTo>
                    <a:pt x="5194227" y="220181"/>
                  </a:lnTo>
                  <a:lnTo>
                    <a:pt x="5201996" y="172008"/>
                  </a:lnTo>
                  <a:lnTo>
                    <a:pt x="5201996" y="152400"/>
                  </a:lnTo>
                  <a:lnTo>
                    <a:pt x="5194227" y="104231"/>
                  </a:lnTo>
                  <a:lnTo>
                    <a:pt x="5172593" y="62396"/>
                  </a:lnTo>
                  <a:lnTo>
                    <a:pt x="5139604" y="29405"/>
                  </a:lnTo>
                  <a:lnTo>
                    <a:pt x="5097769" y="7769"/>
                  </a:lnTo>
                  <a:lnTo>
                    <a:pt x="5049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68751"/>
              <a:endParaRPr sz="210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456496" y="6344266"/>
            <a:ext cx="6405106" cy="227974"/>
          </a:xfrm>
          <a:prstGeom prst="rect">
            <a:avLst/>
          </a:prstGeom>
        </p:spPr>
        <p:txBody>
          <a:bodyPr vert="horz" wrap="square" lIns="0" tIns="19140" rIns="0" bIns="0" rtlCol="0">
            <a:spAutoFit/>
          </a:bodyPr>
          <a:lstStyle/>
          <a:p>
            <a:pPr marL="19139" defTabSz="1068751">
              <a:spcBef>
                <a:spcPts val="151"/>
              </a:spcBef>
            </a:pP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Please</a:t>
            </a:r>
            <a:r>
              <a:rPr sz="1356" b="1" kern="0" spc="-30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also</a:t>
            </a:r>
            <a:r>
              <a:rPr sz="1356" b="1" kern="0" spc="-22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register</a:t>
            </a:r>
            <a:r>
              <a:rPr sz="1356" b="1" kern="0" spc="-30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if</a:t>
            </a:r>
            <a:r>
              <a:rPr sz="1356" b="1" kern="0" spc="-22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you</a:t>
            </a:r>
            <a:r>
              <a:rPr sz="1356" b="1" kern="0" spc="-22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would</a:t>
            </a:r>
            <a:r>
              <a:rPr sz="1356" b="1" kern="0" spc="-30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like</a:t>
            </a:r>
            <a:r>
              <a:rPr sz="1356" b="1" kern="0" spc="-22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to</a:t>
            </a:r>
            <a:r>
              <a:rPr sz="1356" b="1" kern="0" spc="-22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be</a:t>
            </a:r>
            <a:r>
              <a:rPr sz="1356" b="1" kern="0" spc="-30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emailed</a:t>
            </a:r>
            <a:r>
              <a:rPr sz="1356" b="1" kern="0" spc="-22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access</a:t>
            </a:r>
            <a:r>
              <a:rPr sz="1356" b="1" kern="0" spc="-22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to</a:t>
            </a:r>
            <a:r>
              <a:rPr sz="1356" b="1" kern="0" spc="-30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dirty="0">
                <a:solidFill>
                  <a:srgbClr val="231F20"/>
                </a:solidFill>
                <a:latin typeface="Gothic Uralic"/>
                <a:cs typeface="Gothic Uralic"/>
              </a:rPr>
              <a:t>the</a:t>
            </a:r>
            <a:r>
              <a:rPr sz="1356" b="1" kern="0" spc="-22" dirty="0">
                <a:solidFill>
                  <a:srgbClr val="231F20"/>
                </a:solidFill>
                <a:latin typeface="Gothic Uralic"/>
                <a:cs typeface="Gothic Uralic"/>
              </a:rPr>
              <a:t> </a:t>
            </a:r>
            <a:r>
              <a:rPr sz="1356" b="1" kern="0" spc="-15" dirty="0">
                <a:solidFill>
                  <a:srgbClr val="231F20"/>
                </a:solidFill>
                <a:latin typeface="Gothic Uralic"/>
                <a:cs typeface="Gothic Uralic"/>
              </a:rPr>
              <a:t>recordings.</a:t>
            </a:r>
            <a:endParaRPr sz="1356" kern="0" dirty="0">
              <a:solidFill>
                <a:sysClr val="windowText" lastClr="000000"/>
              </a:solidFill>
              <a:latin typeface="Gothic Uralic"/>
              <a:cs typeface="Gothic Uralic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2210675" y="2328927"/>
            <a:ext cx="7695122" cy="2715130"/>
          </a:xfrm>
          <a:prstGeom prst="rect">
            <a:avLst/>
          </a:prstGeom>
        </p:spPr>
        <p:txBody>
          <a:bodyPr vert="horz" wrap="square" lIns="0" tIns="19140" rIns="0" bIns="0" rtlCol="0">
            <a:spAutoFit/>
          </a:bodyPr>
          <a:lstStyle/>
          <a:p>
            <a:pPr algn="ctr">
              <a:spcBef>
                <a:spcPts val="151"/>
              </a:spcBef>
            </a:pPr>
            <a:r>
              <a:rPr spc="-15" dirty="0"/>
              <a:t>Tuesday</a:t>
            </a:r>
            <a:r>
              <a:rPr spc="-46" dirty="0"/>
              <a:t> </a:t>
            </a:r>
            <a:r>
              <a:rPr dirty="0"/>
              <a:t>30</a:t>
            </a:r>
            <a:r>
              <a:rPr lang="en-GB" baseline="30000" dirty="0" err="1"/>
              <a:t>th</a:t>
            </a:r>
            <a:r>
              <a:rPr spc="-37" dirty="0"/>
              <a:t> </a:t>
            </a:r>
            <a:r>
              <a:rPr dirty="0"/>
              <a:t>April</a:t>
            </a:r>
            <a:r>
              <a:rPr spc="-46" dirty="0"/>
              <a:t> </a:t>
            </a:r>
            <a:r>
              <a:rPr dirty="0"/>
              <a:t>2024</a:t>
            </a:r>
            <a:r>
              <a:rPr spc="-37" dirty="0"/>
              <a:t> </a:t>
            </a:r>
            <a:r>
              <a:rPr dirty="0"/>
              <a:t>-</a:t>
            </a:r>
            <a:r>
              <a:rPr spc="-37" dirty="0"/>
              <a:t> </a:t>
            </a:r>
            <a:r>
              <a:rPr dirty="0"/>
              <a:t>Thursday</a:t>
            </a:r>
            <a:r>
              <a:rPr spc="-46" dirty="0"/>
              <a:t> </a:t>
            </a:r>
            <a:r>
              <a:rPr dirty="0"/>
              <a:t>2</a:t>
            </a:r>
            <a:r>
              <a:rPr lang="en-GB" baseline="30000" dirty="0" err="1"/>
              <a:t>nd</a:t>
            </a:r>
            <a:r>
              <a:rPr spc="-37" dirty="0"/>
              <a:t> </a:t>
            </a:r>
            <a:r>
              <a:rPr dirty="0"/>
              <a:t>May</a:t>
            </a:r>
            <a:r>
              <a:rPr spc="-37" dirty="0"/>
              <a:t> </a:t>
            </a:r>
            <a:r>
              <a:rPr spc="-30" dirty="0"/>
              <a:t>2024</a:t>
            </a:r>
          </a:p>
          <a:p>
            <a:pPr marL="18183" marR="7656" algn="ctr">
              <a:lnSpc>
                <a:spcPts val="1657"/>
              </a:lnSpc>
              <a:spcBef>
                <a:spcPts val="1567"/>
              </a:spcBef>
            </a:pPr>
            <a:r>
              <a:rPr sz="1432" dirty="0">
                <a:solidFill>
                  <a:srgbClr val="FFFFFF"/>
                </a:solidFill>
              </a:rPr>
              <a:t>UK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University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spc="-15" dirty="0">
                <a:solidFill>
                  <a:srgbClr val="FFFFFF"/>
                </a:solidFill>
              </a:rPr>
              <a:t>Search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are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excited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to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be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15" dirty="0">
                <a:solidFill>
                  <a:srgbClr val="FFFFFF"/>
                </a:solidFill>
                <a:latin typeface="UKIJ Qolyazma"/>
                <a:cs typeface="UKIJ Qolyazma"/>
              </a:rPr>
              <a:t>collaborating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with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the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dirty="0">
                <a:solidFill>
                  <a:srgbClr val="FFFFFF"/>
                </a:solidFill>
              </a:rPr>
              <a:t>Russell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Group</a:t>
            </a:r>
            <a:r>
              <a:rPr sz="1432" spc="-37" dirty="0">
                <a:solidFill>
                  <a:srgbClr val="FFFFFF"/>
                </a:solidFill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once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15" dirty="0">
                <a:solidFill>
                  <a:srgbClr val="FFFFFF"/>
                </a:solidFill>
                <a:latin typeface="UKIJ Qolyazma"/>
                <a:cs typeface="UKIJ Qolyazma"/>
              </a:rPr>
              <a:t>again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to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bring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you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our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popular,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informative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and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inspiring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webinars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that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cover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a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range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of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key </a:t>
            </a:r>
            <a:r>
              <a:rPr sz="1432" b="0" spc="-15" dirty="0">
                <a:solidFill>
                  <a:srgbClr val="FFFFFF"/>
                </a:solidFill>
                <a:latin typeface="UKIJ Qolyazma"/>
                <a:cs typeface="UKIJ Qolyazma"/>
              </a:rPr>
              <a:t>topics.</a:t>
            </a:r>
            <a:endParaRPr sz="1432" dirty="0">
              <a:latin typeface="UKIJ Qolyazma"/>
              <a:cs typeface="UKIJ Qolyazma"/>
            </a:endParaRPr>
          </a:p>
          <a:p>
            <a:pPr algn="ctr">
              <a:lnSpc>
                <a:spcPts val="1688"/>
              </a:lnSpc>
              <a:spcBef>
                <a:spcPts val="1552"/>
              </a:spcBef>
            </a:pPr>
            <a:r>
              <a:rPr sz="1432" b="0" spc="-15" dirty="0">
                <a:solidFill>
                  <a:srgbClr val="FFFFFF"/>
                </a:solidFill>
                <a:latin typeface="UKIJ Qolyazma"/>
                <a:cs typeface="UKIJ Qolyazma"/>
              </a:rPr>
              <a:t>Taking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place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from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the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dirty="0">
                <a:solidFill>
                  <a:srgbClr val="FFFFFF"/>
                </a:solidFill>
              </a:rPr>
              <a:t>30th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April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to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the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2nd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May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,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we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have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dirty="0">
                <a:solidFill>
                  <a:srgbClr val="FFFFFF"/>
                </a:solidFill>
              </a:rPr>
              <a:t>five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free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spc="-15" dirty="0">
                <a:solidFill>
                  <a:srgbClr val="FFFFFF"/>
                </a:solidFill>
              </a:rPr>
              <a:t>90-</a:t>
            </a:r>
            <a:r>
              <a:rPr sz="1432" dirty="0">
                <a:solidFill>
                  <a:srgbClr val="FFFFFF"/>
                </a:solidFill>
              </a:rPr>
              <a:t>minute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spc="-15" dirty="0">
                <a:solidFill>
                  <a:srgbClr val="FFFFFF"/>
                </a:solidFill>
              </a:rPr>
              <a:t>sessions</a:t>
            </a:r>
            <a:endParaRPr sz="1432" dirty="0">
              <a:latin typeface="UKIJ Qolyazma"/>
              <a:cs typeface="UKIJ Qolyazma"/>
            </a:endParaRPr>
          </a:p>
          <a:p>
            <a:pPr algn="ctr">
              <a:lnSpc>
                <a:spcPts val="1688"/>
              </a:lnSpc>
            </a:pP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each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featuring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dirty="0">
                <a:solidFill>
                  <a:srgbClr val="FFFFFF"/>
                </a:solidFill>
              </a:rPr>
              <a:t>five</a:t>
            </a:r>
            <a:r>
              <a:rPr sz="1432" spc="-37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or</a:t>
            </a:r>
            <a:r>
              <a:rPr sz="1432" spc="-37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six</a:t>
            </a:r>
            <a:r>
              <a:rPr sz="1432" spc="-37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expert</a:t>
            </a:r>
            <a:r>
              <a:rPr sz="1432" spc="-37" dirty="0">
                <a:solidFill>
                  <a:srgbClr val="FFFFFF"/>
                </a:solidFill>
              </a:rPr>
              <a:t> </a:t>
            </a:r>
            <a:r>
              <a:rPr sz="1432" spc="-15" dirty="0">
                <a:solidFill>
                  <a:srgbClr val="FFFFFF"/>
                </a:solidFill>
              </a:rPr>
              <a:t>panelists.</a:t>
            </a:r>
            <a:endParaRPr sz="1432" dirty="0">
              <a:latin typeface="UKIJ Qolyazma"/>
              <a:cs typeface="UKIJ Qolyazma"/>
            </a:endParaRPr>
          </a:p>
          <a:p>
            <a:pPr marL="216277" marR="204794" indent="-957" algn="ctr">
              <a:lnSpc>
                <a:spcPct val="100899"/>
              </a:lnSpc>
              <a:spcBef>
                <a:spcPts val="1583"/>
              </a:spcBef>
            </a:pP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In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each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15" dirty="0">
                <a:solidFill>
                  <a:srgbClr val="FFFFFF"/>
                </a:solidFill>
                <a:latin typeface="UKIJ Qolyazma"/>
                <a:cs typeface="UKIJ Qolyazma"/>
              </a:rPr>
              <a:t>session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the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Q&amp;A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function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will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be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managed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by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member</a:t>
            </a:r>
            <a:r>
              <a:rPr sz="1432" b="0" spc="-53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universities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30" dirty="0">
                <a:solidFill>
                  <a:srgbClr val="FFFFFF"/>
                </a:solidFill>
                <a:latin typeface="UKIJ Qolyazma"/>
                <a:cs typeface="UKIJ Qolyazma"/>
              </a:rPr>
              <a:t>from</a:t>
            </a:r>
            <a:r>
              <a:rPr sz="1432" b="0" spc="754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the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Russell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Group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who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will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be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able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to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15" dirty="0">
                <a:solidFill>
                  <a:srgbClr val="FFFFFF"/>
                </a:solidFill>
                <a:latin typeface="UKIJ Qolyazma"/>
                <a:cs typeface="UKIJ Qolyazma"/>
              </a:rPr>
              <a:t>answer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15" dirty="0">
                <a:solidFill>
                  <a:srgbClr val="FFFFFF"/>
                </a:solidFill>
                <a:latin typeface="UKIJ Qolyazma"/>
                <a:cs typeface="UKIJ Qolyazma"/>
              </a:rPr>
              <a:t>specific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questions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and</a:t>
            </a:r>
            <a:r>
              <a:rPr sz="1432" b="0" spc="-37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dirty="0">
                <a:solidFill>
                  <a:srgbClr val="FFFFFF"/>
                </a:solidFill>
                <a:latin typeface="UKIJ Qolyazma"/>
                <a:cs typeface="UKIJ Qolyazma"/>
              </a:rPr>
              <a:t>provide</a:t>
            </a:r>
            <a:r>
              <a:rPr sz="1432" b="0" spc="-46" dirty="0">
                <a:solidFill>
                  <a:srgbClr val="FFFFFF"/>
                </a:solidFill>
                <a:latin typeface="UKIJ Qolyazma"/>
                <a:cs typeface="UKIJ Qolyazma"/>
              </a:rPr>
              <a:t> </a:t>
            </a:r>
            <a:r>
              <a:rPr sz="1432" b="0" spc="-15" dirty="0">
                <a:solidFill>
                  <a:srgbClr val="FFFFFF"/>
                </a:solidFill>
                <a:latin typeface="UKIJ Qolyazma"/>
                <a:cs typeface="UKIJ Qolyazma"/>
              </a:rPr>
              <a:t>further information.</a:t>
            </a:r>
            <a:endParaRPr sz="1432" dirty="0">
              <a:latin typeface="UKIJ Qolyazma"/>
              <a:cs typeface="UKIJ Qolyazma"/>
            </a:endParaRPr>
          </a:p>
          <a:p>
            <a:pPr algn="ctr">
              <a:spcBef>
                <a:spcPts val="1749"/>
              </a:spcBef>
            </a:pPr>
            <a:r>
              <a:rPr sz="1432" dirty="0">
                <a:solidFill>
                  <a:srgbClr val="FFFFFF"/>
                </a:solidFill>
              </a:rPr>
              <a:t>Sign</a:t>
            </a:r>
            <a:r>
              <a:rPr sz="1432" spc="-30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up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or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find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out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more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by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scanning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the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QR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dirty="0">
                <a:solidFill>
                  <a:srgbClr val="FFFFFF"/>
                </a:solidFill>
              </a:rPr>
              <a:t>code</a:t>
            </a:r>
            <a:r>
              <a:rPr sz="1432" spc="-22" dirty="0">
                <a:solidFill>
                  <a:srgbClr val="FFFFFF"/>
                </a:solidFill>
              </a:rPr>
              <a:t> </a:t>
            </a:r>
            <a:r>
              <a:rPr sz="1432" spc="-15" dirty="0">
                <a:solidFill>
                  <a:srgbClr val="FFFFFF"/>
                </a:solidFill>
              </a:rPr>
              <a:t>below.</a:t>
            </a:r>
            <a:endParaRPr sz="1432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3261A9D-074A-F5E4-A75B-C0D82213E44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920" y="-28219"/>
            <a:ext cx="12187080" cy="85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on grass&#10;&#10;Description automatically generated with medium confidence">
            <a:extLst>
              <a:ext uri="{FF2B5EF4-FFF2-40B4-BE49-F238E27FC236}">
                <a16:creationId xmlns:a16="http://schemas.microsoft.com/office/drawing/2014/main" id="{B2981600-5DB1-5946-D93E-C8EF828DFF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7836" y="0"/>
            <a:ext cx="6114164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87BA1B-130F-50D1-AE08-FDAD43633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88" y="253220"/>
            <a:ext cx="5329238" cy="1199236"/>
          </a:xfrm>
        </p:spPr>
        <p:txBody>
          <a:bodyPr/>
          <a:lstStyle/>
          <a:p>
            <a:r>
              <a:rPr lang="en-GB" sz="4000" b="0" dirty="0">
                <a:solidFill>
                  <a:srgbClr val="C00000"/>
                </a:solidFill>
              </a:rPr>
              <a:t>Undergraduate Open Days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10383FE-A49D-8256-7291-2D862BC96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603" y="1115610"/>
            <a:ext cx="5154613" cy="1015462"/>
          </a:xfrm>
        </p:spPr>
        <p:txBody>
          <a:bodyPr/>
          <a:lstStyle/>
          <a:p>
            <a:pPr lvl="0"/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Saturday 20 April – General, On Campus</a:t>
            </a:r>
          </a:p>
          <a:p>
            <a:pPr lvl="0"/>
            <a:endParaRPr lang="en-GB" sz="2000" dirty="0"/>
          </a:p>
          <a:p>
            <a:pPr lvl="0"/>
            <a:r>
              <a:rPr lang="en-GB" sz="2000" dirty="0"/>
              <a:t>Saturday 27 April – General, Virtual</a:t>
            </a:r>
          </a:p>
          <a:p>
            <a:pPr lvl="0"/>
            <a:endParaRPr lang="en-GB" sz="2000" dirty="0"/>
          </a:p>
          <a:p>
            <a:pPr lvl="0"/>
            <a:r>
              <a:rPr lang="en-GB" sz="2000" dirty="0"/>
              <a:t>Saturday 11 May – Careers at Sea, Virtual</a:t>
            </a:r>
            <a:br>
              <a:rPr lang="en-GB" sz="2000" dirty="0"/>
            </a:br>
            <a:br>
              <a:rPr lang="en-GB" sz="2000" dirty="0"/>
            </a:br>
            <a:endParaRPr lang="en-GB" sz="2000" dirty="0"/>
          </a:p>
          <a:p>
            <a:pPr lvl="0"/>
            <a:endParaRPr lang="en-GB" sz="2000" dirty="0"/>
          </a:p>
          <a:p>
            <a:pPr lvl="0"/>
            <a:endParaRPr lang="en-GB" sz="2000" dirty="0"/>
          </a:p>
          <a:p>
            <a:pPr lvl="0"/>
            <a:endParaRPr lang="en-GB" sz="2000" dirty="0"/>
          </a:p>
          <a:p>
            <a:pPr lvl="0"/>
            <a:endParaRPr lang="en-GB" sz="2000" dirty="0"/>
          </a:p>
          <a:p>
            <a:pPr lvl="0"/>
            <a:endParaRPr lang="en-GB" sz="2000" dirty="0"/>
          </a:p>
          <a:p>
            <a:pPr lvl="0"/>
            <a:endParaRPr lang="en-GB" sz="2000" dirty="0"/>
          </a:p>
          <a:p>
            <a:pPr lvl="0"/>
            <a:endParaRPr lang="en-GB" sz="2000" dirty="0"/>
          </a:p>
          <a:p>
            <a:pPr lvl="0"/>
            <a:r>
              <a:rPr lang="en-GB" sz="2000" dirty="0"/>
              <a:t>https://www.solent.ac.uk/open-days</a:t>
            </a:r>
          </a:p>
          <a:p>
            <a:pPr lvl="0"/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613E8-B61A-B6A1-B05C-53CA7A4C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DDCB9328-417E-B747-E441-5E6B5694EB8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67910" y="-5762"/>
            <a:ext cx="12187080" cy="858600"/>
          </a:xfrm>
          <a:prstGeom prst="rect">
            <a:avLst/>
          </a:prstGeom>
          <a:ln w="0">
            <a:noFill/>
          </a:ln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7AC8FD8F-4DBE-1245-5B23-23854FEBA740}"/>
              </a:ext>
            </a:extLst>
          </p:cNvPr>
          <p:cNvPicPr/>
          <p:nvPr/>
        </p:nvPicPr>
        <p:blipFill rotWithShape="1">
          <a:blip r:embed="rId4"/>
          <a:srcRect l="42259" t="1" r="1" b="-18270"/>
          <a:stretch/>
        </p:blipFill>
        <p:spPr>
          <a:xfrm>
            <a:off x="-3023" y="0"/>
            <a:ext cx="6805864" cy="101546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882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uilding next to a river&#10;&#10;Description automatically generated with low confidence">
            <a:extLst>
              <a:ext uri="{FF2B5EF4-FFF2-40B4-BE49-F238E27FC236}">
                <a16:creationId xmlns:a16="http://schemas.microsoft.com/office/drawing/2014/main" id="{906E0FC0-4D45-65F4-C0CD-A6EC9579F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" y="8363"/>
            <a:ext cx="12191980" cy="68579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70CAE84-18BB-2467-908C-C44283F9D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1055" y="3909270"/>
            <a:ext cx="4348987" cy="3303146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rgbClr val="FFFFFF"/>
                </a:solidFill>
                <a:latin typeface="Arial Black" panose="020B0A04020102020204" pitchFamily="34" charset="0"/>
              </a:rPr>
              <a:t>Colchester Campus</a:t>
            </a:r>
          </a:p>
          <a:p>
            <a:r>
              <a:rPr lang="en-GB" sz="2200" dirty="0">
                <a:solidFill>
                  <a:srgbClr val="FFFFFF"/>
                </a:solidFill>
                <a:latin typeface="Akzidenz-Grotesk Std Regular" panose="02000503030000020003" pitchFamily="50" charset="0"/>
              </a:rPr>
              <a:t>Saturday 15 June</a:t>
            </a:r>
          </a:p>
          <a:p>
            <a:r>
              <a:rPr lang="en-GB" sz="2200" dirty="0">
                <a:solidFill>
                  <a:srgbClr val="FFFFFF"/>
                </a:solidFill>
                <a:latin typeface="Akzidenz-Grotesk Std Regular" panose="02000503030000020003" pitchFamily="50" charset="0"/>
              </a:rPr>
              <a:t>Saturday 21 September</a:t>
            </a:r>
          </a:p>
          <a:p>
            <a:r>
              <a:rPr lang="en-GB" sz="2200" dirty="0">
                <a:solidFill>
                  <a:srgbClr val="FFFFFF"/>
                </a:solidFill>
                <a:latin typeface="Akzidenz-Grotesk Std Regular" panose="02000503030000020003" pitchFamily="50" charset="0"/>
              </a:rPr>
              <a:t>Saturday 26 October</a:t>
            </a:r>
          </a:p>
          <a:p>
            <a:endParaRPr lang="en-GB" sz="2200" dirty="0">
              <a:solidFill>
                <a:srgbClr val="FFFFFF"/>
              </a:solidFill>
              <a:latin typeface="Akzidenz-Grotesk Std Bold" panose="02000803050000020004" pitchFamily="50" charset="0"/>
            </a:endParaRPr>
          </a:p>
          <a:p>
            <a:r>
              <a:rPr lang="en-GB" sz="2200" dirty="0">
                <a:solidFill>
                  <a:srgbClr val="FFFFFF"/>
                </a:solidFill>
                <a:latin typeface="Arial Black" panose="020B0A04020102020204" pitchFamily="34" charset="0"/>
              </a:rPr>
              <a:t>Southend Campus</a:t>
            </a:r>
          </a:p>
          <a:p>
            <a:r>
              <a:rPr lang="en-GB" sz="2200" dirty="0">
                <a:solidFill>
                  <a:srgbClr val="FFFFFF"/>
                </a:solidFill>
                <a:latin typeface="Akzidenz-Grotesk Std Regular" panose="02000503030000020003" pitchFamily="50" charset="0"/>
              </a:rPr>
              <a:t>Saturday 12 October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2D9013D6-468D-9143-9C07-BE0F68ABD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7" y="4256864"/>
            <a:ext cx="2002807" cy="2002807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93DF362-839C-D159-FBF6-7948C432B622}"/>
              </a:ext>
            </a:extLst>
          </p:cNvPr>
          <p:cNvSpPr txBox="1">
            <a:spLocks/>
          </p:cNvSpPr>
          <p:nvPr/>
        </p:nvSpPr>
        <p:spPr>
          <a:xfrm>
            <a:off x="59436" y="6345632"/>
            <a:ext cx="4038600" cy="4196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zidenz-Grotesk Std Regular" panose="02000503030000020003" pitchFamily="50" charset="0"/>
                <a:ea typeface="+mn-ea"/>
                <a:cs typeface="+mn-cs"/>
              </a:rPr>
              <a:t>essex.ac.uk/visit-us/open-days</a:t>
            </a:r>
          </a:p>
        </p:txBody>
      </p:sp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02299D4-989D-224F-4EA4-761C7E705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02"/>
            <a:ext cx="2941780" cy="118700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4F4439-67BB-2A14-C9E8-4C23361A5CBB}"/>
              </a:ext>
            </a:extLst>
          </p:cNvPr>
          <p:cNvSpPr/>
          <p:nvPr/>
        </p:nvSpPr>
        <p:spPr>
          <a:xfrm>
            <a:off x="6918839" y="283301"/>
            <a:ext cx="5753773" cy="1491771"/>
          </a:xfrm>
          <a:prstGeom prst="roundRect">
            <a:avLst/>
          </a:prstGeom>
          <a:solidFill>
            <a:schemeClr val="tx1">
              <a:alpha val="59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557A8-15B9-3E8D-3CD0-B93BE2F44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9646" y="318780"/>
            <a:ext cx="5692966" cy="1420811"/>
          </a:xfrm>
        </p:spPr>
        <p:txBody>
          <a:bodyPr>
            <a:noAutofit/>
          </a:bodyPr>
          <a:lstStyle/>
          <a:p>
            <a:pPr algn="l"/>
            <a:r>
              <a:rPr lang="en-GB" sz="4200" b="1" dirty="0">
                <a:solidFill>
                  <a:schemeClr val="bg1"/>
                </a:solidFill>
                <a:latin typeface="Arial Black" panose="020B0A04020102020204" pitchFamily="34" charset="0"/>
              </a:rPr>
              <a:t>Essex Open Days </a:t>
            </a:r>
            <a:br>
              <a:rPr lang="en-GB" sz="4800" dirty="0">
                <a:solidFill>
                  <a:schemeClr val="bg1"/>
                </a:solidFill>
                <a:latin typeface="Akzidenz-Grotesk Std Bold" panose="02000803050000020004" pitchFamily="50" charset="0"/>
              </a:rPr>
            </a:br>
            <a:r>
              <a:rPr lang="en-GB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chance for you to see where you might be calling home.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AAB718-E754-61C9-7E44-C35CE271920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0" y="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1849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0" y="0"/>
            <a:ext cx="2552700" cy="6884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387056" cy="6874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32F286-DB1D-2472-0B4C-DEA6927AB0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0"/>
            <a:ext cx="12187080" cy="858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1068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Box 9"/>
          <p:cNvSpPr/>
          <p:nvPr/>
        </p:nvSpPr>
        <p:spPr>
          <a:xfrm>
            <a:off x="368640" y="1055880"/>
            <a:ext cx="55558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Box 11"/>
          <p:cNvSpPr/>
          <p:nvPr/>
        </p:nvSpPr>
        <p:spPr>
          <a:xfrm>
            <a:off x="311400" y="2545560"/>
            <a:ext cx="476712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</a:t>
            </a: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Holloway, University of London</a:t>
            </a: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Picture 13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33360" y="5635440"/>
            <a:ext cx="1110240" cy="1074960"/>
          </a:xfrm>
          <a:prstGeom prst="rect">
            <a:avLst/>
          </a:prstGeom>
          <a:ln w="0">
            <a:noFill/>
          </a:ln>
        </p:spPr>
      </p:pic>
      <p:sp>
        <p:nvSpPr>
          <p:cNvPr id="297" name="TextBox 15"/>
          <p:cNvSpPr/>
          <p:nvPr/>
        </p:nvSpPr>
        <p:spPr>
          <a:xfrm>
            <a:off x="1638720" y="5635440"/>
            <a:ext cx="10050840" cy="10749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98" name="Picture 16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7660440" y="2849400"/>
            <a:ext cx="2694960" cy="26949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99" name="Picture 17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 rot="20842800">
            <a:off x="5943240" y="510840"/>
            <a:ext cx="2694960" cy="2694960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</p:pic>
      <p:pic>
        <p:nvPicPr>
          <p:cNvPr id="300" name="Picture 5" descr="Colour Logo new"/>
          <p:cNvPicPr/>
          <p:nvPr/>
        </p:nvPicPr>
        <p:blipFill>
          <a:blip r:embed="rId5"/>
          <a:stretch/>
        </p:blipFill>
        <p:spPr>
          <a:xfrm>
            <a:off x="10056240" y="5635440"/>
            <a:ext cx="2107080" cy="107496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5" descr="Women holding an umbrella&#10;&#10;Description automatically generated with low confidence"/>
          <p:cNvPicPr/>
          <p:nvPr/>
        </p:nvPicPr>
        <p:blipFill>
          <a:blip r:embed="rId6"/>
          <a:stretch/>
        </p:blipFill>
        <p:spPr>
          <a:xfrm rot="697800">
            <a:off x="9105480" y="569880"/>
            <a:ext cx="2694960" cy="269496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302" name="Picture 1"/>
          <p:cNvPicPr/>
          <p:nvPr/>
        </p:nvPicPr>
        <p:blipFill>
          <a:blip r:embed="rId7"/>
          <a:stretch/>
        </p:blipFill>
        <p:spPr>
          <a:xfrm>
            <a:off x="0" y="-15120"/>
            <a:ext cx="12187080" cy="85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" descr="Graphical user interface, website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2187080" cy="68529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3"/>
          <p:cNvPicPr/>
          <p:nvPr/>
        </p:nvPicPr>
        <p:blipFill>
          <a:blip r:embed="rId3"/>
          <a:stretch/>
        </p:blipFill>
        <p:spPr>
          <a:xfrm>
            <a:off x="0" y="-15120"/>
            <a:ext cx="12187080" cy="85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Solent">
      <a:dk1>
        <a:srgbClr val="1D2136"/>
      </a:dk1>
      <a:lt1>
        <a:srgbClr val="FFFFFF"/>
      </a:lt1>
      <a:dk2>
        <a:srgbClr val="1D2136"/>
      </a:dk2>
      <a:lt2>
        <a:srgbClr val="FFFFFF"/>
      </a:lt2>
      <a:accent1>
        <a:srgbClr val="CD1423"/>
      </a:accent1>
      <a:accent2>
        <a:srgbClr val="1D2136"/>
      </a:accent2>
      <a:accent3>
        <a:srgbClr val="C6C745"/>
      </a:accent3>
      <a:accent4>
        <a:srgbClr val="FF4D00"/>
      </a:accent4>
      <a:accent5>
        <a:srgbClr val="01C3DE"/>
      </a:accent5>
      <a:accent6>
        <a:srgbClr val="C9267D"/>
      </a:accent6>
      <a:hlink>
        <a:srgbClr val="01C3DE"/>
      </a:hlink>
      <a:folHlink>
        <a:srgbClr val="1D213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306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Akzidenz-Grotesk Std Bold</vt:lpstr>
      <vt:lpstr>Akzidenz-Grotesk Std Regular</vt:lpstr>
      <vt:lpstr>Arial</vt:lpstr>
      <vt:lpstr>Arial Black</vt:lpstr>
      <vt:lpstr>Calibri</vt:lpstr>
      <vt:lpstr>Calibri Light</vt:lpstr>
      <vt:lpstr>Corbel</vt:lpstr>
      <vt:lpstr>Gothic Uralic</vt:lpstr>
      <vt:lpstr>Symbol</vt:lpstr>
      <vt:lpstr>Times New Roman</vt:lpstr>
      <vt:lpstr>Trebuchet MS</vt:lpstr>
      <vt:lpstr>UKIJ Qolyazma</vt:lpstr>
      <vt:lpstr>Wingdings</vt:lpstr>
      <vt:lpstr>Office Theme</vt:lpstr>
      <vt:lpstr>Office Theme</vt:lpstr>
      <vt:lpstr>Office Theme</vt:lpstr>
      <vt:lpstr>Office Theme</vt:lpstr>
      <vt:lpstr>23_BasicWhite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Meet the</vt:lpstr>
      <vt:lpstr>Undergraduate Open Days</vt:lpstr>
      <vt:lpstr>Essex Open Days  A chance for you to see where you might be calling home.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2023-04-26T10:56:51Z</dcterms:created>
  <dcterms:modified xsi:type="dcterms:W3CDTF">2024-03-27T13:59:28Z</dcterms:modified>
  <dc:language/>
</cp:coreProperties>
</file>