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87" r:id="rId3"/>
    <p:sldMasterId id="2147483713" r:id="rId4"/>
  </p:sldMasterIdLst>
  <p:notesMasterIdLst>
    <p:notesMasterId r:id="rId14"/>
  </p:notesMasterIdLst>
  <p:sldIdLst>
    <p:sldId id="256" r:id="rId5"/>
    <p:sldId id="269" r:id="rId6"/>
    <p:sldId id="257" r:id="rId7"/>
    <p:sldId id="259" r:id="rId8"/>
    <p:sldId id="265" r:id="rId9"/>
    <p:sldId id="750" r:id="rId10"/>
    <p:sldId id="751" r:id="rId11"/>
    <p:sldId id="413" r:id="rId12"/>
    <p:sldId id="315" r:id="rId13"/>
  </p:sldIdLst>
  <p:sldSz cx="10160000" cy="7620000"/>
  <p:notesSz cx="7559675" cy="106918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37537AD-B5B0-4D3D-9A21-B4AC8BAB577F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1737-2586-7F4E-A542-8D0CD2E8E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8A830FC-6FBA-45DD-9B5E-45842A7F448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36C06A-2D77-4B03-A326-FD036ED125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AB03BC1-BD69-4EC8-863D-6FC9A66A2A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5959193-931E-484C-ABFC-5AE9BC8090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B4E8726-E9F7-487B-A74C-746BB78C33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FE27578-4B19-4DEA-A3DC-5A68D3ECBF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0F13042-6DCF-4D4F-96C1-8E93A648F7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21ADF46-33CE-44B7-A2D0-8F4CDD2A2B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C38011-E55B-468F-8093-BAC387544B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55C0A1B-A4EE-418D-815A-4C2ACE0688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58C4519-896C-46F3-B558-60547D5233F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84B4053-491A-4EC9-9FD5-0FA156FD1D9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1044-C997-1A42-8246-CBDE2301E44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32EB-FD89-8A40-ACFC-D3FAEA36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er image 1_curved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35">
            <a:extLst>
              <a:ext uri="{FF2B5EF4-FFF2-40B4-BE49-F238E27FC236}">
                <a16:creationId xmlns:a16="http://schemas.microsoft.com/office/drawing/2014/main" id="{20EABF8E-6F87-9D15-55F4-A040261A7D6D}"/>
              </a:ext>
            </a:extLst>
          </p:cNvPr>
          <p:cNvSpPr>
            <a:spLocks noChangeAspect="1"/>
          </p:cNvSpPr>
          <p:nvPr userDrawn="1"/>
        </p:nvSpPr>
        <p:spPr>
          <a:xfrm>
            <a:off x="6694532" y="-2534774"/>
            <a:ext cx="8279453" cy="13276204"/>
          </a:xfrm>
          <a:custGeom>
            <a:avLst/>
            <a:gdLst>
              <a:gd name="connsiteX0" fmla="*/ 4239214 w 4239213"/>
              <a:gd name="connsiteY0" fmla="*/ 0 h 5098203"/>
              <a:gd name="connsiteX1" fmla="*/ 4239214 w 4239213"/>
              <a:gd name="connsiteY1" fmla="*/ 3438338 h 5098203"/>
              <a:gd name="connsiteX2" fmla="*/ 4099695 w 4239213"/>
              <a:gd name="connsiteY2" fmla="*/ 3925867 h 5098203"/>
              <a:gd name="connsiteX3" fmla="*/ 3721088 w 4239213"/>
              <a:gd name="connsiteY3" fmla="*/ 4273933 h 5098203"/>
              <a:gd name="connsiteX4" fmla="*/ 2119607 w 4239213"/>
              <a:gd name="connsiteY4" fmla="*/ 5098204 h 5098203"/>
              <a:gd name="connsiteX5" fmla="*/ 789412 w 4239213"/>
              <a:gd name="connsiteY5" fmla="*/ 4413397 h 5098203"/>
              <a:gd name="connsiteX6" fmla="*/ 518126 w 4239213"/>
              <a:gd name="connsiteY6" fmla="*/ 4273933 h 5098203"/>
              <a:gd name="connsiteX7" fmla="*/ 139518 w 4239213"/>
              <a:gd name="connsiteY7" fmla="*/ 3925867 h 5098203"/>
              <a:gd name="connsiteX8" fmla="*/ 0 w 4239213"/>
              <a:gd name="connsiteY8" fmla="*/ 3438338 h 5098203"/>
              <a:gd name="connsiteX9" fmla="*/ 0 w 4239213"/>
              <a:gd name="connsiteY9" fmla="*/ 0 h 509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9213" h="5098203">
                <a:moveTo>
                  <a:pt x="4239214" y="0"/>
                </a:moveTo>
                <a:lnTo>
                  <a:pt x="4239214" y="3438338"/>
                </a:lnTo>
                <a:cubicBezTo>
                  <a:pt x="4239214" y="3609986"/>
                  <a:pt x="4190919" y="3778655"/>
                  <a:pt x="4099695" y="3925867"/>
                </a:cubicBezTo>
                <a:cubicBezTo>
                  <a:pt x="4008472" y="4073080"/>
                  <a:pt x="3877301" y="4193472"/>
                  <a:pt x="3721088" y="4273933"/>
                </a:cubicBezTo>
                <a:cubicBezTo>
                  <a:pt x="3187460" y="4548690"/>
                  <a:pt x="2653235" y="4823447"/>
                  <a:pt x="2119607" y="5098204"/>
                </a:cubicBezTo>
                <a:cubicBezTo>
                  <a:pt x="1676010" y="4869935"/>
                  <a:pt x="1233009" y="4641666"/>
                  <a:pt x="789412" y="4413397"/>
                </a:cubicBezTo>
                <a:lnTo>
                  <a:pt x="518126" y="4273933"/>
                </a:lnTo>
                <a:cubicBezTo>
                  <a:pt x="361913" y="4193472"/>
                  <a:pt x="230742" y="4073080"/>
                  <a:pt x="139518" y="3925867"/>
                </a:cubicBezTo>
                <a:cubicBezTo>
                  <a:pt x="48295" y="3778655"/>
                  <a:pt x="0" y="3609986"/>
                  <a:pt x="0" y="3438338"/>
                </a:cubicBezTo>
                <a:lnTo>
                  <a:pt x="0" y="0"/>
                </a:lnTo>
              </a:path>
            </a:pathLst>
          </a:custGeom>
          <a:solidFill>
            <a:srgbClr val="01DCA5"/>
          </a:solidFill>
          <a:ln w="180975" cap="flat">
            <a:solidFill>
              <a:srgbClr val="01DCA5"/>
            </a:solidFill>
            <a:prstDash val="solid"/>
            <a:miter/>
          </a:ln>
        </p:spPr>
        <p:txBody>
          <a:bodyPr rtlCol="0" anchor="ctr"/>
          <a:lstStyle/>
          <a:p>
            <a:endParaRPr lang="en-US" sz="2000" dirty="0"/>
          </a:p>
        </p:txBody>
      </p:sp>
      <p:sp>
        <p:nvSpPr>
          <p:cNvPr id="7" name="Picture Placeholder 42">
            <a:extLst>
              <a:ext uri="{FF2B5EF4-FFF2-40B4-BE49-F238E27FC236}">
                <a16:creationId xmlns:a16="http://schemas.microsoft.com/office/drawing/2014/main" id="{D9BEF947-7AF9-6DB8-F913-38AA510BC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73934" y="-35963"/>
            <a:ext cx="3726453" cy="7692566"/>
          </a:xfrm>
          <a:custGeom>
            <a:avLst/>
            <a:gdLst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6034088 w 6895148"/>
              <a:gd name="connsiteY4" fmla="*/ 4524723 h 4543747"/>
              <a:gd name="connsiteX5" fmla="*/ 5294948 w 6895148"/>
              <a:gd name="connsiteY5" fmla="*/ 4535186 h 4543747"/>
              <a:gd name="connsiteX6" fmla="*/ 226695 w 6895148"/>
              <a:gd name="connsiteY6" fmla="*/ 4535186 h 4543747"/>
              <a:gd name="connsiteX7" fmla="*/ 0 w 6895148"/>
              <a:gd name="connsiteY7" fmla="*/ 3734300 h 4543747"/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5294948 w 6895148"/>
              <a:gd name="connsiteY4" fmla="*/ 4535186 h 4543747"/>
              <a:gd name="connsiteX5" fmla="*/ 226695 w 6895148"/>
              <a:gd name="connsiteY5" fmla="*/ 4535186 h 4543747"/>
              <a:gd name="connsiteX6" fmla="*/ 0 w 6895148"/>
              <a:gd name="connsiteY6" fmla="*/ 3734300 h 4543747"/>
              <a:gd name="connsiteX7" fmla="*/ 0 w 6895148"/>
              <a:gd name="connsiteY7" fmla="*/ 0 h 454374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6895148 w 6895148"/>
              <a:gd name="connsiteY2" fmla="*/ 3734300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5855855 w 6895148"/>
              <a:gd name="connsiteY2" fmla="*/ 3790861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5294948 w 5869995"/>
              <a:gd name="connsiteY4" fmla="*/ 4612956 h 4614447"/>
              <a:gd name="connsiteX5" fmla="*/ 226695 w 5869995"/>
              <a:gd name="connsiteY5" fmla="*/ 4612956 h 4614447"/>
              <a:gd name="connsiteX6" fmla="*/ 0 w 5869995"/>
              <a:gd name="connsiteY6" fmla="*/ 3812070 h 4614447"/>
              <a:gd name="connsiteX7" fmla="*/ 0 w 5869995"/>
              <a:gd name="connsiteY7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2928866 w 5869995"/>
              <a:gd name="connsiteY2" fmla="*/ 3819140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2930226"/>
              <a:gd name="connsiteY0" fmla="*/ 14139 h 4550816"/>
              <a:gd name="connsiteX1" fmla="*/ 2928866 w 2930226"/>
              <a:gd name="connsiteY1" fmla="*/ 0 h 4550816"/>
              <a:gd name="connsiteX2" fmla="*/ 2928866 w 2930226"/>
              <a:gd name="connsiteY2" fmla="*/ 3755509 h 4550816"/>
              <a:gd name="connsiteX3" fmla="*/ 2710597 w 2930226"/>
              <a:gd name="connsiteY3" fmla="*/ 4550816 h 4550816"/>
              <a:gd name="connsiteX4" fmla="*/ 226695 w 2930226"/>
              <a:gd name="connsiteY4" fmla="*/ 4549325 h 4550816"/>
              <a:gd name="connsiteX5" fmla="*/ 0 w 2930226"/>
              <a:gd name="connsiteY5" fmla="*/ 3748439 h 4550816"/>
              <a:gd name="connsiteX6" fmla="*/ 0 w 2930226"/>
              <a:gd name="connsiteY6" fmla="*/ 14139 h 4550816"/>
              <a:gd name="connsiteX0" fmla="*/ 0 w 2930226"/>
              <a:gd name="connsiteY0" fmla="*/ 0 h 4536677"/>
              <a:gd name="connsiteX1" fmla="*/ 2928867 w 2930226"/>
              <a:gd name="connsiteY1" fmla="*/ 7071 h 4536677"/>
              <a:gd name="connsiteX2" fmla="*/ 2928866 w 2930226"/>
              <a:gd name="connsiteY2" fmla="*/ 3741370 h 4536677"/>
              <a:gd name="connsiteX3" fmla="*/ 2710597 w 2930226"/>
              <a:gd name="connsiteY3" fmla="*/ 4536677 h 4536677"/>
              <a:gd name="connsiteX4" fmla="*/ 226695 w 2930226"/>
              <a:gd name="connsiteY4" fmla="*/ 4535186 h 4536677"/>
              <a:gd name="connsiteX5" fmla="*/ 0 w 2930226"/>
              <a:gd name="connsiteY5" fmla="*/ 3734300 h 4536677"/>
              <a:gd name="connsiteX6" fmla="*/ 0 w 2930226"/>
              <a:gd name="connsiteY6" fmla="*/ 0 h 45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226" h="4536677">
                <a:moveTo>
                  <a:pt x="0" y="0"/>
                </a:moveTo>
                <a:lnTo>
                  <a:pt x="2928867" y="7071"/>
                </a:lnTo>
                <a:cubicBezTo>
                  <a:pt x="2924154" y="1296615"/>
                  <a:pt x="2933579" y="2451826"/>
                  <a:pt x="2928866" y="3741370"/>
                </a:cubicBezTo>
                <a:cubicBezTo>
                  <a:pt x="2928866" y="4026721"/>
                  <a:pt x="2857282" y="4290323"/>
                  <a:pt x="2710597" y="4536677"/>
                </a:cubicBezTo>
                <a:lnTo>
                  <a:pt x="226695" y="4535186"/>
                </a:lnTo>
                <a:cubicBezTo>
                  <a:pt x="78105" y="4292637"/>
                  <a:pt x="0" y="4015847"/>
                  <a:pt x="0" y="37343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84FF633-8648-5B8E-FDE1-20D4E0788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68" y="696994"/>
            <a:ext cx="5923146" cy="684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48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471F20-0E7D-7E9B-649C-B83BA34F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97" y="1759289"/>
            <a:ext cx="5924347" cy="4359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1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88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618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348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61D2AF-FACD-24E2-E45D-73745F60E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740" y="6636069"/>
            <a:ext cx="1720000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wansea no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A019DF2-2148-9A44-946B-971FCE40C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8DB26E6-5306-FB4E-A5C5-4B34AD535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97" y="2"/>
            <a:ext cx="1553104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96737C7-757B-4FAF-8739-D97A763545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906D60-0780-46E9-83F9-5EE9DAEEA76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572F58C-4181-4D9F-A0A2-339349B57C6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DDB6F5-1DF1-4912-AAC0-6214690994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A765A1B-5B9B-4F22-A4D1-1F6FB3E7DB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940A625-5375-4D5B-8DBC-86D547D8DD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876CC2-8578-4164-9292-C842989791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2DE8C9A-AEFC-4029-A29C-27A8CD83AF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1FE793-1CA8-41A5-A4C8-AF5D08BF30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21D56EA-E79F-4303-A0EC-E3C7F36F7D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602EE4-0A29-479A-9BE1-8F3302E44B5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974A9FE-88F0-4E28-8FC0-51B755AE43B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6C0-B2F5-4882-87D5-BAB8A48E769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1660-E525-429A-840F-5ACA9BF71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0" y="490320"/>
            <a:ext cx="10156680" cy="6997680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350" b="0" strike="noStrike" spc="-1">
              <a:solidFill>
                <a:srgbClr val="E6005B"/>
              </a:solidFill>
              <a:latin typeface="Calibri"/>
              <a:ea typeface="DejaVu Sans"/>
            </a:endParaRPr>
          </a:p>
        </p:txBody>
      </p:sp>
      <p:pic>
        <p:nvPicPr>
          <p:cNvPr id="39" name="Picture 3"/>
          <p:cNvPicPr/>
          <p:nvPr/>
        </p:nvPicPr>
        <p:blipFill>
          <a:blip r:embed="rId14"/>
          <a:stretch/>
        </p:blipFill>
        <p:spPr>
          <a:xfrm>
            <a:off x="369000" y="889200"/>
            <a:ext cx="2852640" cy="1118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 idx="1"/>
          </p:nvPr>
        </p:nvSpPr>
        <p:spPr>
          <a:xfrm>
            <a:off x="5229360" y="6731280"/>
            <a:ext cx="4558320" cy="3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ftr" idx="3"/>
          </p:nvPr>
        </p:nvSpPr>
        <p:spPr>
          <a:xfrm>
            <a:off x="3365280" y="7062840"/>
            <a:ext cx="3425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sldNum" idx="4"/>
          </p:nvPr>
        </p:nvSpPr>
        <p:spPr>
          <a:xfrm>
            <a:off x="717552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CEBC3FC-DB17-46A9-813D-4DF509FF3976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dt" idx="5"/>
          </p:nvPr>
        </p:nvSpPr>
        <p:spPr>
          <a:xfrm>
            <a:off x="69804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27" r:id="rId13"/>
    <p:sldLayoutId id="2147483728" r:id="rId14"/>
    <p:sldLayoutId id="2147483729" r:id="rId15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ftr" idx="9"/>
          </p:nvPr>
        </p:nvSpPr>
        <p:spPr>
          <a:xfrm>
            <a:off x="3365280" y="7062840"/>
            <a:ext cx="3428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sldNum" idx="10"/>
          </p:nvPr>
        </p:nvSpPr>
        <p:spPr>
          <a:xfrm>
            <a:off x="717552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8ADAB0-9EE1-4F67-9B47-82B5E7CCCA0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 idx="11"/>
          </p:nvPr>
        </p:nvSpPr>
        <p:spPr>
          <a:xfrm>
            <a:off x="698040" y="7062840"/>
            <a:ext cx="2285280" cy="40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05" name="PlaceHolder 4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jpeg"/><Relationship Id="rId5" Type="http://schemas.openxmlformats.org/officeDocument/2006/relationships/hyperlink" Target="http://www.exeter.ac.uk/discoveruniversity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6" descr="A picture containing text, grass&#10;&#10;Description automatically generated"/>
          <p:cNvPicPr/>
          <p:nvPr/>
        </p:nvPicPr>
        <p:blipFill>
          <a:blip r:embed="rId2"/>
          <a:stretch/>
        </p:blipFill>
        <p:spPr>
          <a:xfrm>
            <a:off x="0" y="0"/>
            <a:ext cx="10156680" cy="761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person, phone, cellphone&#10;&#10;Description automatically generated">
            <a:extLst>
              <a:ext uri="{FF2B5EF4-FFF2-40B4-BE49-F238E27FC236}">
                <a16:creationId xmlns:a16="http://schemas.microsoft.com/office/drawing/2014/main" id="{5D6C29F7-246C-9D4A-32CD-7889D624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0"/>
            <a:ext cx="10193351" cy="7620000"/>
          </a:xfrm>
          <a:prstGeom prst="rect">
            <a:avLst/>
          </a:prstGeom>
        </p:spPr>
      </p:pic>
      <p:pic>
        <p:nvPicPr>
          <p:cNvPr id="2" name="Picture 34">
            <a:extLst>
              <a:ext uri="{FF2B5EF4-FFF2-40B4-BE49-F238E27FC236}">
                <a16:creationId xmlns:a16="http://schemas.microsoft.com/office/drawing/2014/main" id="{B98F0CA3-2668-1F84-405D-E319493841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14367" y="-21374"/>
            <a:ext cx="12364200" cy="8726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4A7F4DDF-4F62-2594-8CBF-B831D0108E6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8164164" y="-21374"/>
            <a:ext cx="13429952" cy="87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347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6"/>
          <p:cNvSpPr/>
          <p:nvPr/>
        </p:nvSpPr>
        <p:spPr>
          <a:xfrm>
            <a:off x="433440" y="1122840"/>
            <a:ext cx="555768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Visit 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 Holloway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12"/>
          <p:cNvSpPr/>
          <p:nvPr/>
        </p:nvSpPr>
        <p:spPr>
          <a:xfrm>
            <a:off x="379800" y="2895480"/>
            <a:ext cx="466704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Our Open Days and Online Open Days are a perfect opportunity to discover more about Royal Holloway, University of London. Get a tour of our campus in Egham, chat to current students and hear directly from  lecturers about the courses you are interested in.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8"/>
          <p:cNvPicPr/>
          <p:nvPr/>
        </p:nvPicPr>
        <p:blipFill>
          <a:blip r:embed="rId2"/>
          <a:srcRect l="24017" t="36034" r="61876" b="39684"/>
          <a:stretch/>
        </p:blipFill>
        <p:spPr>
          <a:xfrm>
            <a:off x="349560" y="6311520"/>
            <a:ext cx="1112040" cy="1076760"/>
          </a:xfrm>
          <a:prstGeom prst="rect">
            <a:avLst/>
          </a:prstGeom>
          <a:ln w="0">
            <a:noFill/>
          </a:ln>
        </p:spPr>
      </p:pic>
      <p:sp>
        <p:nvSpPr>
          <p:cNvPr id="253" name="TextBox 9"/>
          <p:cNvSpPr/>
          <p:nvPr/>
        </p:nvSpPr>
        <p:spPr>
          <a:xfrm>
            <a:off x="1650960" y="6311520"/>
            <a:ext cx="7598520" cy="1076760"/>
          </a:xfrm>
          <a:prstGeom prst="rect">
            <a:avLst/>
          </a:prstGeom>
          <a:solidFill>
            <a:srgbClr val="1C2B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108000" rIns="90000" bIns="108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Find out more and book your place 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royalholloway.ac.uk/opendays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4" name="Picture 17" descr="A picture containing sky, outdoor, group&#10;&#10;Description automatically generated"/>
          <p:cNvPicPr/>
          <p:nvPr/>
        </p:nvPicPr>
        <p:blipFill>
          <a:blip r:embed="rId3"/>
          <a:stretch/>
        </p:blipFill>
        <p:spPr>
          <a:xfrm>
            <a:off x="5441400" y="3273120"/>
            <a:ext cx="4305240" cy="280116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5" name="Picture 18" descr="A sign in front of a building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5441400" y="250560"/>
            <a:ext cx="4281840" cy="285372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6" name="Picture 5" descr="Colour Logo new"/>
          <p:cNvPicPr/>
          <p:nvPr/>
        </p:nvPicPr>
        <p:blipFill>
          <a:blip r:embed="rId5"/>
          <a:stretch/>
        </p:blipFill>
        <p:spPr>
          <a:xfrm>
            <a:off x="7614360" y="6311520"/>
            <a:ext cx="2108880" cy="10767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5"/>
          <p:cNvPicPr/>
          <p:nvPr/>
        </p:nvPicPr>
        <p:blipFill>
          <a:blip r:embed="rId6"/>
          <a:stretch/>
        </p:blipFill>
        <p:spPr>
          <a:xfrm>
            <a:off x="-2181960" y="-3996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Qr code&#10;&#10;Description automatically generated"/>
          <p:cNvPicPr/>
          <p:nvPr/>
        </p:nvPicPr>
        <p:blipFill>
          <a:blip r:embed="rId2"/>
          <a:stretch/>
        </p:blipFill>
        <p:spPr>
          <a:xfrm>
            <a:off x="0" y="1080"/>
            <a:ext cx="10156680" cy="761436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"/>
          <p:cNvPicPr/>
          <p:nvPr/>
        </p:nvPicPr>
        <p:blipFill>
          <a:blip r:embed="rId3"/>
          <a:stretch/>
        </p:blipFill>
        <p:spPr>
          <a:xfrm>
            <a:off x="-2181960" y="-39960"/>
            <a:ext cx="12364200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04"/>
          <p:cNvPicPr/>
          <p:nvPr/>
        </p:nvPicPr>
        <p:blipFill>
          <a:blip r:embed="rId2"/>
          <a:stretch/>
        </p:blipFill>
        <p:spPr>
          <a:xfrm>
            <a:off x="-26280" y="-123900"/>
            <a:ext cx="10446120" cy="7867800"/>
          </a:xfrm>
          <a:prstGeom prst="rect">
            <a:avLst/>
          </a:prstGeom>
          <a:ln w="0">
            <a:noFill/>
          </a:ln>
        </p:spPr>
      </p:pic>
      <p:sp>
        <p:nvSpPr>
          <p:cNvPr id="306" name="Title 1"/>
          <p:cNvSpPr/>
          <p:nvPr/>
        </p:nvSpPr>
        <p:spPr>
          <a:xfrm>
            <a:off x="2538000" y="477360"/>
            <a:ext cx="8264520" cy="12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Essex Open Days </a:t>
            </a:r>
            <a:br>
              <a:rPr sz="2800"/>
            </a:br>
            <a:r>
              <a:rPr lang="en-GB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A chance for you to see where you</a:t>
            </a:r>
            <a:br>
              <a:rPr sz="2800"/>
            </a:br>
            <a:r>
              <a:rPr lang="en-GB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might be calling home. 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Subtitle 2"/>
          <p:cNvSpPr/>
          <p:nvPr/>
        </p:nvSpPr>
        <p:spPr>
          <a:xfrm>
            <a:off x="6103080" y="4055400"/>
            <a:ext cx="4233960" cy="342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Colchester Campus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Saturday 16 September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Saturday 28 October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Southend Campus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Saturday 14 October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3" descr="Qr code&#10;&#10;Description automatically generated"/>
          <p:cNvPicPr/>
          <p:nvPr/>
        </p:nvPicPr>
        <p:blipFill>
          <a:blip r:embed="rId3"/>
          <a:stretch/>
        </p:blipFill>
        <p:spPr>
          <a:xfrm>
            <a:off x="222840" y="5207400"/>
            <a:ext cx="2051640" cy="2051280"/>
          </a:xfrm>
          <a:prstGeom prst="rect">
            <a:avLst/>
          </a:prstGeom>
          <a:ln w="0">
            <a:noFill/>
          </a:ln>
        </p:spPr>
      </p:pic>
      <p:sp>
        <p:nvSpPr>
          <p:cNvPr id="309" name="Subtitle 1"/>
          <p:cNvSpPr/>
          <p:nvPr/>
        </p:nvSpPr>
        <p:spPr>
          <a:xfrm>
            <a:off x="160920" y="7260840"/>
            <a:ext cx="4070880" cy="44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560" rIns="51480" bIns="2556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essex.ac.uk/visit-us/open-days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Picture 24" descr="Graphical user interface&#10;&#10;Description automatically generated"/>
          <p:cNvPicPr/>
          <p:nvPr/>
        </p:nvPicPr>
        <p:blipFill>
          <a:blip r:embed="rId4"/>
          <a:stretch/>
        </p:blipFill>
        <p:spPr>
          <a:xfrm>
            <a:off x="108000" y="235440"/>
            <a:ext cx="2310480" cy="102636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25"/>
          <p:cNvPicPr/>
          <p:nvPr/>
        </p:nvPicPr>
        <p:blipFill>
          <a:blip r:embed="rId5"/>
          <a:stretch/>
        </p:blipFill>
        <p:spPr>
          <a:xfrm>
            <a:off x="-3010112" y="-84258"/>
            <a:ext cx="13429952" cy="87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76D7F662-C759-4A4C-8F18-FCD02090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0161588" cy="7618809"/>
          </a:xfrm>
          <a:prstGeom prst="rect">
            <a:avLst/>
          </a:prstGeom>
        </p:spPr>
      </p:pic>
      <p:pic>
        <p:nvPicPr>
          <p:cNvPr id="3" name="Picture 34">
            <a:extLst>
              <a:ext uri="{FF2B5EF4-FFF2-40B4-BE49-F238E27FC236}">
                <a16:creationId xmlns:a16="http://schemas.microsoft.com/office/drawing/2014/main" id="{FDF0FF3C-62E6-8BFF-D54E-A259924F7D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14367" y="-21374"/>
            <a:ext cx="12364200" cy="8726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4B4E62C0-ECB8-C3E4-C047-5CC6AD9C4B0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8164164" y="-21374"/>
            <a:ext cx="13429952" cy="87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135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CB26F148-B6D9-4F8E-AD88-0B752D90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67D2CC7-8AE9-2C24-9AB7-4C395B2A8CB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2181960" y="-39960"/>
            <a:ext cx="12364200" cy="87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584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FE01D5DF-F4AE-B1B8-9AF7-B8163ADB8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373"/>
            <a:ext cx="3072250" cy="202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7119B9-EBE1-C590-6E45-816D3EDE488E}"/>
              </a:ext>
            </a:extLst>
          </p:cNvPr>
          <p:cNvSpPr txBox="1"/>
          <p:nvPr/>
        </p:nvSpPr>
        <p:spPr>
          <a:xfrm>
            <a:off x="171172" y="1944965"/>
            <a:ext cx="36212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utfit" pitchFamily="2" charset="0"/>
              </a:rPr>
              <a:t>Scan the QR code to find out more about:</a:t>
            </a:r>
          </a:p>
          <a:p>
            <a:endParaRPr lang="en-GB" sz="2000" dirty="0">
              <a:latin typeface="Outfit" pitchFamily="2" charset="0"/>
            </a:endParaRPr>
          </a:p>
          <a:p>
            <a:pPr marL="238118" indent="-238118">
              <a:buFontTx/>
              <a:buChar char="-"/>
            </a:pPr>
            <a:r>
              <a:rPr lang="en-GB" sz="2000" dirty="0">
                <a:latin typeface="Outfit" pitchFamily="2" charset="0"/>
              </a:rPr>
              <a:t>Our courses and student experience</a:t>
            </a:r>
          </a:p>
          <a:p>
            <a:pPr marL="238118" indent="-238118">
              <a:buFontTx/>
              <a:buChar char="-"/>
            </a:pPr>
            <a:r>
              <a:rPr lang="en-GB" sz="2000" dirty="0">
                <a:latin typeface="Outfit" pitchFamily="2" charset="0"/>
              </a:rPr>
              <a:t>Opportunities to visit our campuses in Exeter and Cornwall</a:t>
            </a:r>
          </a:p>
          <a:p>
            <a:pPr marL="238118" indent="-238118">
              <a:buFontTx/>
              <a:buChar char="-"/>
            </a:pPr>
            <a:r>
              <a:rPr lang="en-GB" sz="2000" dirty="0">
                <a:latin typeface="Outfit" pitchFamily="2" charset="0"/>
              </a:rPr>
              <a:t>Download resources and materials to help you with your application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89772D84-45E2-E293-5BB9-0CCD7832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14" y="2593829"/>
            <a:ext cx="184943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D8D9A-B51E-B322-1553-7260C23FF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23" y="5768418"/>
            <a:ext cx="1105031" cy="689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C9D75-2DFD-6AB7-5025-16C0F2BD4191}"/>
              </a:ext>
            </a:extLst>
          </p:cNvPr>
          <p:cNvSpPr txBox="1"/>
          <p:nvPr/>
        </p:nvSpPr>
        <p:spPr>
          <a:xfrm>
            <a:off x="2116667" y="5739790"/>
            <a:ext cx="29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@DiscoverUniExe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B5531-3E9D-861C-341A-B15E0EABBE11}"/>
              </a:ext>
            </a:extLst>
          </p:cNvPr>
          <p:cNvSpPr txBox="1"/>
          <p:nvPr/>
        </p:nvSpPr>
        <p:spPr>
          <a:xfrm>
            <a:off x="2163275" y="6133082"/>
            <a:ext cx="7269787" cy="63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78" dirty="0">
                <a:latin typeface="Outfit" pitchFamily="2" charset="0"/>
                <a:hlinkClick r:id="rId5"/>
              </a:rPr>
              <a:t>www.exeter.ac.uk/discoveruniversity</a:t>
            </a:r>
            <a:endParaRPr lang="en-GB" sz="1778" dirty="0">
              <a:latin typeface="Outfit" pitchFamily="2" charset="0"/>
            </a:endParaRPr>
          </a:p>
          <a:p>
            <a:endParaRPr lang="en-GB" sz="1778" dirty="0">
              <a:latin typeface="Outfit" pitchFamily="2" charset="0"/>
            </a:endParaRPr>
          </a:p>
        </p:txBody>
      </p:sp>
      <p:pic>
        <p:nvPicPr>
          <p:cNvPr id="3" name="Picture Placeholder 11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D6DE992-BC4E-0AAA-B6AB-9B0382E820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67" y="1"/>
            <a:ext cx="3727098" cy="7694083"/>
          </a:xfrm>
          <a:custGeom>
            <a:avLst/>
            <a:gdLst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6034088 w 6895148"/>
              <a:gd name="connsiteY4" fmla="*/ 4524723 h 4543747"/>
              <a:gd name="connsiteX5" fmla="*/ 5294948 w 6895148"/>
              <a:gd name="connsiteY5" fmla="*/ 4535186 h 4543747"/>
              <a:gd name="connsiteX6" fmla="*/ 226695 w 6895148"/>
              <a:gd name="connsiteY6" fmla="*/ 4535186 h 4543747"/>
              <a:gd name="connsiteX7" fmla="*/ 0 w 6895148"/>
              <a:gd name="connsiteY7" fmla="*/ 3734300 h 4543747"/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5294948 w 6895148"/>
              <a:gd name="connsiteY4" fmla="*/ 4535186 h 4543747"/>
              <a:gd name="connsiteX5" fmla="*/ 226695 w 6895148"/>
              <a:gd name="connsiteY5" fmla="*/ 4535186 h 4543747"/>
              <a:gd name="connsiteX6" fmla="*/ 0 w 6895148"/>
              <a:gd name="connsiteY6" fmla="*/ 3734300 h 4543747"/>
              <a:gd name="connsiteX7" fmla="*/ 0 w 6895148"/>
              <a:gd name="connsiteY7" fmla="*/ 0 h 454374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6895148 w 6895148"/>
              <a:gd name="connsiteY2" fmla="*/ 3734300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5855855 w 6895148"/>
              <a:gd name="connsiteY2" fmla="*/ 3790861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5294948 w 5869995"/>
              <a:gd name="connsiteY4" fmla="*/ 4612956 h 4614447"/>
              <a:gd name="connsiteX5" fmla="*/ 226695 w 5869995"/>
              <a:gd name="connsiteY5" fmla="*/ 4612956 h 4614447"/>
              <a:gd name="connsiteX6" fmla="*/ 0 w 5869995"/>
              <a:gd name="connsiteY6" fmla="*/ 3812070 h 4614447"/>
              <a:gd name="connsiteX7" fmla="*/ 0 w 5869995"/>
              <a:gd name="connsiteY7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2928866 w 5869995"/>
              <a:gd name="connsiteY2" fmla="*/ 3819140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2930226"/>
              <a:gd name="connsiteY0" fmla="*/ 14139 h 4550816"/>
              <a:gd name="connsiteX1" fmla="*/ 2928866 w 2930226"/>
              <a:gd name="connsiteY1" fmla="*/ 0 h 4550816"/>
              <a:gd name="connsiteX2" fmla="*/ 2928866 w 2930226"/>
              <a:gd name="connsiteY2" fmla="*/ 3755509 h 4550816"/>
              <a:gd name="connsiteX3" fmla="*/ 2710597 w 2930226"/>
              <a:gd name="connsiteY3" fmla="*/ 4550816 h 4550816"/>
              <a:gd name="connsiteX4" fmla="*/ 226695 w 2930226"/>
              <a:gd name="connsiteY4" fmla="*/ 4549325 h 4550816"/>
              <a:gd name="connsiteX5" fmla="*/ 0 w 2930226"/>
              <a:gd name="connsiteY5" fmla="*/ 3748439 h 4550816"/>
              <a:gd name="connsiteX6" fmla="*/ 0 w 2930226"/>
              <a:gd name="connsiteY6" fmla="*/ 14139 h 4550816"/>
              <a:gd name="connsiteX0" fmla="*/ 0 w 2930226"/>
              <a:gd name="connsiteY0" fmla="*/ 0 h 4536677"/>
              <a:gd name="connsiteX1" fmla="*/ 2928867 w 2930226"/>
              <a:gd name="connsiteY1" fmla="*/ 7071 h 4536677"/>
              <a:gd name="connsiteX2" fmla="*/ 2928866 w 2930226"/>
              <a:gd name="connsiteY2" fmla="*/ 3741370 h 4536677"/>
              <a:gd name="connsiteX3" fmla="*/ 2710597 w 2930226"/>
              <a:gd name="connsiteY3" fmla="*/ 4536677 h 4536677"/>
              <a:gd name="connsiteX4" fmla="*/ 226695 w 2930226"/>
              <a:gd name="connsiteY4" fmla="*/ 4535186 h 4536677"/>
              <a:gd name="connsiteX5" fmla="*/ 0 w 2930226"/>
              <a:gd name="connsiteY5" fmla="*/ 3734300 h 4536677"/>
              <a:gd name="connsiteX6" fmla="*/ 0 w 2930226"/>
              <a:gd name="connsiteY6" fmla="*/ 0 h 45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226" h="4536677">
                <a:moveTo>
                  <a:pt x="0" y="0"/>
                </a:moveTo>
                <a:lnTo>
                  <a:pt x="2928867" y="7071"/>
                </a:lnTo>
                <a:cubicBezTo>
                  <a:pt x="2924154" y="1296615"/>
                  <a:pt x="2933579" y="2451826"/>
                  <a:pt x="2928866" y="3741370"/>
                </a:cubicBezTo>
                <a:cubicBezTo>
                  <a:pt x="2928866" y="4026721"/>
                  <a:pt x="2857282" y="4290323"/>
                  <a:pt x="2710597" y="4536677"/>
                </a:cubicBezTo>
                <a:lnTo>
                  <a:pt x="226695" y="4535186"/>
                </a:lnTo>
                <a:cubicBezTo>
                  <a:pt x="78105" y="4292637"/>
                  <a:pt x="0" y="4015847"/>
                  <a:pt x="0" y="373430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59764F2F-3161-DD03-4454-D978D21F9660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" y="251889"/>
            <a:ext cx="11883672" cy="89020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522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7EAA65E-2BF3-0236-C7CB-8FC667534306}"/>
              </a:ext>
            </a:extLst>
          </p:cNvPr>
          <p:cNvSpPr txBox="1"/>
          <p:nvPr/>
        </p:nvSpPr>
        <p:spPr>
          <a:xfrm>
            <a:off x="2312408" y="445463"/>
            <a:ext cx="5535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" b="1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Current News Webinar Series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B9691-351B-E440-073F-CE02B1CECEB4}"/>
              </a:ext>
            </a:extLst>
          </p:cNvPr>
          <p:cNvSpPr txBox="1"/>
          <p:nvPr/>
        </p:nvSpPr>
        <p:spPr>
          <a:xfrm>
            <a:off x="1955213" y="1681254"/>
            <a:ext cx="6249560" cy="239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Unsure what subject you’d like to study at university?</a:t>
            </a:r>
          </a:p>
          <a:p>
            <a:pPr algn="ctr">
              <a:defRPr/>
            </a:pPr>
            <a:endParaRPr lang="en-GB" sz="1333" dirty="0">
              <a:solidFill>
                <a:srgbClr val="011F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This webinar series will:</a:t>
            </a:r>
          </a:p>
          <a:p>
            <a:pPr marL="285747" indent="-285747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Provide a taster of university teaching </a:t>
            </a:r>
          </a:p>
          <a:p>
            <a:pPr marL="285747" indent="-285747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Share our latest academic research</a:t>
            </a:r>
          </a:p>
          <a:p>
            <a:pPr marL="285747" indent="-285747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Include interactive Q&amp;A sessions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BFD85-C33F-2DA3-F2B9-207171874AE4}"/>
              </a:ext>
            </a:extLst>
          </p:cNvPr>
          <p:cNvSpPr txBox="1"/>
          <p:nvPr/>
        </p:nvSpPr>
        <p:spPr>
          <a:xfrm>
            <a:off x="3058693" y="988362"/>
            <a:ext cx="4042614" cy="43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22" i="1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25 September – 5 October</a:t>
            </a:r>
          </a:p>
        </p:txBody>
      </p:sp>
      <p:sp>
        <p:nvSpPr>
          <p:cNvPr id="27" name="Title 21">
            <a:extLst>
              <a:ext uri="{FF2B5EF4-FFF2-40B4-BE49-F238E27FC236}">
                <a16:creationId xmlns:a16="http://schemas.microsoft.com/office/drawing/2014/main" id="{32F36AA0-2CE7-3AC1-5A87-696C0D883ED3}"/>
              </a:ext>
            </a:extLst>
          </p:cNvPr>
          <p:cNvSpPr txBox="1">
            <a:spLocks/>
          </p:cNvSpPr>
          <p:nvPr/>
        </p:nvSpPr>
        <p:spPr bwMode="auto">
          <a:xfrm>
            <a:off x="3671374" y="4409790"/>
            <a:ext cx="2817236" cy="5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67" b="1" dirty="0">
                <a:solidFill>
                  <a:schemeClr val="bg1"/>
                </a:solidFill>
                <a:highlight>
                  <a:srgbClr val="2F4073"/>
                </a:highlight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Register now!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8501B-BE39-141B-9B13-3B0870105ADE}"/>
              </a:ext>
            </a:extLst>
          </p:cNvPr>
          <p:cNvSpPr txBox="1"/>
          <p:nvPr/>
        </p:nvSpPr>
        <p:spPr>
          <a:xfrm>
            <a:off x="1955213" y="6631639"/>
            <a:ext cx="6249560" cy="91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778" b="1" dirty="0">
                <a:solidFill>
                  <a:srgbClr val="011F60"/>
                </a:solidFill>
                <a:highlight>
                  <a:srgbClr val="FFFFFF"/>
                </a:highlight>
                <a:latin typeface="Futura" panose="020B0602020204020303" pitchFamily="34" charset="-79"/>
                <a:cs typeface="Futura" panose="020B0602020204020303" pitchFamily="34" charset="-79"/>
              </a:rPr>
              <a:t>Featuring: </a:t>
            </a:r>
          </a:p>
          <a:p>
            <a:pPr algn="ctr">
              <a:defRPr/>
            </a:pPr>
            <a:r>
              <a:rPr lang="en-GB" sz="1778" b="1" dirty="0">
                <a:solidFill>
                  <a:srgbClr val="011F60"/>
                </a:solidFill>
                <a:highlight>
                  <a:srgbClr val="FFFFFF"/>
                </a:highlight>
                <a:latin typeface="Futura" panose="020B0602020204020303" pitchFamily="34" charset="-79"/>
                <a:cs typeface="Futura" panose="020B0602020204020303" pitchFamily="34" charset="-79"/>
              </a:rPr>
              <a:t>Engineering, Psychology, Medicine, Modern Languages and More 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D8A9EFD-A353-4415-AE47-6F086334C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38" y="4933128"/>
            <a:ext cx="1587508" cy="1587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6F1C83-3A1F-C5FE-8EDE-8B99DFB03DD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231931" y="5044"/>
            <a:ext cx="11883674" cy="89020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557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KEYPADS" val="1,2,3,4,5,6,7,8,9,10,11,12,13,14,15,16,17,18,19,20,21,22,23,24,25,26,27,28,29,30,31,32,33,34,35,36,37,38,39,40,41,42,4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Custom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Corbel</vt:lpstr>
      <vt:lpstr>Futura</vt:lpstr>
      <vt:lpstr>Futura Heavy</vt:lpstr>
      <vt:lpstr>Outfit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2023-04-26T10:43:39Z</dcterms:created>
  <dcterms:modified xsi:type="dcterms:W3CDTF">2023-09-07T11:55:57Z</dcterms:modified>
  <dc:language/>
</cp:coreProperties>
</file>