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notesMasterIdLst>
    <p:notesMasterId r:id="rId17"/>
  </p:notesMasterIdLst>
  <p:sldIdLst>
    <p:sldId id="256" r:id="rId6"/>
    <p:sldId id="266" r:id="rId7"/>
    <p:sldId id="267" r:id="rId8"/>
    <p:sldId id="268" r:id="rId9"/>
    <p:sldId id="269" r:id="rId10"/>
    <p:sldId id="257" r:id="rId11"/>
    <p:sldId id="259" r:id="rId12"/>
    <p:sldId id="270" r:id="rId13"/>
    <p:sldId id="271" r:id="rId14"/>
    <p:sldId id="258" r:id="rId15"/>
    <p:sldId id="265" r:id="rId16"/>
  </p:sldIdLst>
  <p:sldSz cx="10160000" cy="7620000"/>
  <p:notesSz cx="7559675" cy="106918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 idx="1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 idx="1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 idx="1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37537AD-B5B0-4D3D-9A21-B4AC8BAB577F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000" y="1336320"/>
            <a:ext cx="4532040" cy="3604680"/>
          </a:xfrm>
          <a:prstGeom prst="rect">
            <a:avLst/>
          </a:prstGeom>
          <a:ln w="0">
            <a:noFill/>
          </a:ln>
        </p:spPr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4040" cy="420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5"/>
          </p:nvPr>
        </p:nvSpPr>
        <p:spPr>
          <a:xfrm>
            <a:off x="4282200" y="10155600"/>
            <a:ext cx="327204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69825F-0BBA-4FEE-8BB3-A99153820CC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000" y="1336320"/>
            <a:ext cx="4532040" cy="3604680"/>
          </a:xfrm>
          <a:prstGeom prst="rect">
            <a:avLst/>
          </a:prstGeom>
          <a:ln w="0">
            <a:noFill/>
          </a:ln>
        </p:spPr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4040" cy="420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6"/>
          </p:nvPr>
        </p:nvSpPr>
        <p:spPr>
          <a:xfrm>
            <a:off x="4282200" y="10155600"/>
            <a:ext cx="327204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FAA7E26-607A-4933-8657-E388A0C23A7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000" y="1336320"/>
            <a:ext cx="4532040" cy="3604680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4040" cy="420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7"/>
          </p:nvPr>
        </p:nvSpPr>
        <p:spPr>
          <a:xfrm>
            <a:off x="4282200" y="10155600"/>
            <a:ext cx="327204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8F05A48-3881-4E3D-A22E-46917B3EDEE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8A830FC-6FBA-45DD-9B5E-45842A7F448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36C06A-2D77-4B03-A326-FD036ED125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AB03BC1-BD69-4EC8-863D-6FC9A66A2A0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5959193-931E-484C-ABFC-5AE9BC8090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B4E8726-E9F7-487B-A74C-746BB78C33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FE27578-4B19-4DEA-A3DC-5A68D3ECBF1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0F13042-6DCF-4D4F-96C1-8E93A648F7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21ADF46-33CE-44B7-A2D0-8F4CDD2A2B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9C38011-E55B-468F-8093-BAC387544B5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55C0A1B-A4EE-418D-815A-4C2ACE0688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58C4519-896C-46F3-B558-60547D5233F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84B4053-491A-4EC9-9FD5-0FA156FD1D9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E116459-F122-4FA3-B012-5C3E8975D59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6464A7B-5D6E-4BDD-9797-ED372C62C57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F2ABE60-C849-4456-8ECA-3F2C9BCD34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B7E30007-A157-4334-8F3A-F62A0882F2B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1BBF778-1D29-4839-AD06-6F59D41669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93C48EE-5D40-4275-92B8-C89FBB57D94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9104F2E-E5FE-4CC5-B541-A941CB3DB7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232FEA5-7185-440F-8A0A-9554F4C8CD3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D921E2A2-45C0-4500-B5E8-6A47B726D7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B29CBC7-2DCB-4DD6-85E2-07453054897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DF0DC22-3F50-4D58-9A3D-1AC76CC7EBF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9EFA6C47-2242-4561-86BD-C45660D425A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96737C7-757B-4FAF-8739-D97A763545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906D60-0780-46E9-83F9-5EE9DAEEA76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572F58C-4181-4D9F-A0A2-339349B57C6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DDB6F5-1DF1-4912-AAC0-6214690994B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A765A1B-5B9B-4F22-A4D1-1F6FB3E7DB4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940A625-5375-4D5B-8DBC-86D547D8DD3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876CC2-8578-4164-9292-C842989791B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2DE8C9A-AEFC-4029-A29C-27A8CD83AF3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1FE793-1CA8-41A5-A4C8-AF5D08BF30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21D56EA-E79F-4303-A0EC-E3C7F36F7DF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5602EE4-0A29-479A-9BE1-8F3302E44B5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974A9FE-88F0-4E28-8FC0-51B755AE43B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47070"/>
            <a:ext cx="8636000" cy="2652889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6C0-B2F5-4882-87D5-BAB8A48E7694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1660-E525-429A-840F-5ACA9BF71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/>
          <p:cNvSpPr/>
          <p:nvPr/>
        </p:nvSpPr>
        <p:spPr>
          <a:xfrm>
            <a:off x="0" y="490320"/>
            <a:ext cx="10156680" cy="6997680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350" b="0" strike="noStrike" spc="-1">
              <a:solidFill>
                <a:srgbClr val="E6005B"/>
              </a:solidFill>
              <a:latin typeface="Calibri"/>
              <a:ea typeface="DejaVu Sans"/>
            </a:endParaRPr>
          </a:p>
        </p:txBody>
      </p:sp>
      <p:pic>
        <p:nvPicPr>
          <p:cNvPr id="39" name="Picture 3"/>
          <p:cNvPicPr/>
          <p:nvPr/>
        </p:nvPicPr>
        <p:blipFill>
          <a:blip r:embed="rId14"/>
          <a:stretch/>
        </p:blipFill>
        <p:spPr>
          <a:xfrm>
            <a:off x="369000" y="889200"/>
            <a:ext cx="2852640" cy="11188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dt" idx="1"/>
          </p:nvPr>
        </p:nvSpPr>
        <p:spPr>
          <a:xfrm>
            <a:off x="5229360" y="6731280"/>
            <a:ext cx="4558320" cy="3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ftr" idx="3"/>
          </p:nvPr>
        </p:nvSpPr>
        <p:spPr>
          <a:xfrm>
            <a:off x="3365280" y="7062840"/>
            <a:ext cx="3425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sldNum" idx="4"/>
          </p:nvPr>
        </p:nvSpPr>
        <p:spPr>
          <a:xfrm>
            <a:off x="7175520" y="7062840"/>
            <a:ext cx="2282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CEBC3FC-DB17-46A9-813D-4DF509FF3976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dt" idx="5"/>
          </p:nvPr>
        </p:nvSpPr>
        <p:spPr>
          <a:xfrm>
            <a:off x="698040" y="7062840"/>
            <a:ext cx="2282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98040" y="405360"/>
            <a:ext cx="8762400" cy="147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ftr" idx="6"/>
          </p:nvPr>
        </p:nvSpPr>
        <p:spPr>
          <a:xfrm>
            <a:off x="3365280" y="7062840"/>
            <a:ext cx="3428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sldNum" idx="7"/>
          </p:nvPr>
        </p:nvSpPr>
        <p:spPr>
          <a:xfrm>
            <a:off x="7175520" y="7062840"/>
            <a:ext cx="2285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1D483E7-E5E1-4D23-AAB4-3891C493156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dt" idx="8"/>
          </p:nvPr>
        </p:nvSpPr>
        <p:spPr>
          <a:xfrm>
            <a:off x="698040" y="7062840"/>
            <a:ext cx="2285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ftr" idx="9"/>
          </p:nvPr>
        </p:nvSpPr>
        <p:spPr>
          <a:xfrm>
            <a:off x="3365280" y="7062840"/>
            <a:ext cx="3428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03" name="PlaceHolder 2"/>
          <p:cNvSpPr>
            <a:spLocks noGrp="1"/>
          </p:cNvSpPr>
          <p:nvPr>
            <p:ph type="sldNum" idx="10"/>
          </p:nvPr>
        </p:nvSpPr>
        <p:spPr>
          <a:xfrm>
            <a:off x="7175520" y="7062840"/>
            <a:ext cx="2285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48ADAB0-9EE1-4F67-9B47-82B5E7CCCA0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dt" idx="11"/>
          </p:nvPr>
        </p:nvSpPr>
        <p:spPr>
          <a:xfrm>
            <a:off x="698040" y="7062840"/>
            <a:ext cx="2285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05" name="PlaceHolder 4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6" descr="A picture containing text, grass&#10;&#10;Description automatically generated"/>
          <p:cNvPicPr/>
          <p:nvPr/>
        </p:nvPicPr>
        <p:blipFill>
          <a:blip r:embed="rId2"/>
          <a:stretch/>
        </p:blipFill>
        <p:spPr>
          <a:xfrm>
            <a:off x="0" y="0"/>
            <a:ext cx="10156680" cy="761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10156680" cy="7616880"/>
          </a:xfrm>
          <a:prstGeom prst="rect">
            <a:avLst/>
          </a:prstGeom>
          <a:solidFill>
            <a:srgbClr val="E6005B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Box 3"/>
          <p:cNvSpPr/>
          <p:nvPr/>
        </p:nvSpPr>
        <p:spPr>
          <a:xfrm>
            <a:off x="3621960" y="3860640"/>
            <a:ext cx="3341520" cy="24966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Join us on 7</a:t>
            </a:r>
            <a:r>
              <a:rPr lang="en-GB" sz="1800" b="1" strike="noStrike" spc="-1" baseline="30000">
                <a:solidFill>
                  <a:srgbClr val="FFFFFF"/>
                </a:solidFill>
                <a:latin typeface="Calibri"/>
                <a:ea typeface="DejaVu Sans"/>
              </a:rPr>
              <a:t>th</a:t>
            </a: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 June to experience: 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Photography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Graphic design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Games design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Virtual production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Animation &amp; many more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This interactive taster day will be lead by our academics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Picture 4"/>
          <p:cNvPicPr/>
          <p:nvPr/>
        </p:nvPicPr>
        <p:blipFill>
          <a:blip r:embed="rId3"/>
          <a:stretch/>
        </p:blipFill>
        <p:spPr>
          <a:xfrm>
            <a:off x="6526440" y="495360"/>
            <a:ext cx="3629160" cy="132876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67"/>
          <p:cNvPicPr/>
          <p:nvPr/>
        </p:nvPicPr>
        <p:blipFill>
          <a:blip r:embed="rId4"/>
          <a:stretch/>
        </p:blipFill>
        <p:spPr>
          <a:xfrm>
            <a:off x="180000" y="763200"/>
            <a:ext cx="4324320" cy="139356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6"/>
          <p:cNvPicPr/>
          <p:nvPr/>
        </p:nvPicPr>
        <p:blipFill>
          <a:blip r:embed="rId5"/>
          <a:stretch/>
        </p:blipFill>
        <p:spPr>
          <a:xfrm>
            <a:off x="-2181240" y="-39960"/>
            <a:ext cx="12363480" cy="871920"/>
          </a:xfrm>
          <a:prstGeom prst="rect">
            <a:avLst/>
          </a:prstGeom>
          <a:ln w="0">
            <a:noFill/>
          </a:ln>
        </p:spPr>
      </p:pic>
      <p:sp>
        <p:nvSpPr>
          <p:cNvPr id="70" name="PlaceHolder 8"/>
          <p:cNvSpPr/>
          <p:nvPr/>
        </p:nvSpPr>
        <p:spPr>
          <a:xfrm>
            <a:off x="110880" y="2135160"/>
            <a:ext cx="99079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b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Experience Design &amp; Digital Arts at NTU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Picture 8" descr="Qr code&#10;&#10;Description automatically generated"/>
          <p:cNvPicPr/>
          <p:nvPr/>
        </p:nvPicPr>
        <p:blipFill>
          <a:blip r:embed="rId6"/>
          <a:stretch/>
        </p:blipFill>
        <p:spPr>
          <a:xfrm>
            <a:off x="7437960" y="3949560"/>
            <a:ext cx="2292120" cy="2292120"/>
          </a:xfrm>
          <a:prstGeom prst="rect">
            <a:avLst/>
          </a:prstGeom>
          <a:ln w="0">
            <a:noFill/>
          </a:ln>
        </p:spPr>
      </p:pic>
      <p:sp>
        <p:nvSpPr>
          <p:cNvPr id="72" name="TextBox 4"/>
          <p:cNvSpPr/>
          <p:nvPr/>
        </p:nvSpPr>
        <p:spPr>
          <a:xfrm>
            <a:off x="3864960" y="6660000"/>
            <a:ext cx="7870680" cy="4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Scan the QR code to sign up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Picture 10" descr="Games Design"/>
          <p:cNvPicPr/>
          <p:nvPr/>
        </p:nvPicPr>
        <p:blipFill>
          <a:blip r:embed="rId7"/>
          <a:stretch/>
        </p:blipFill>
        <p:spPr>
          <a:xfrm>
            <a:off x="286560" y="4140000"/>
            <a:ext cx="2981880" cy="197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304"/>
          <p:cNvPicPr/>
          <p:nvPr/>
        </p:nvPicPr>
        <p:blipFill>
          <a:blip r:embed="rId2"/>
          <a:stretch/>
        </p:blipFill>
        <p:spPr>
          <a:xfrm>
            <a:off x="-26280" y="-114840"/>
            <a:ext cx="10446120" cy="7867800"/>
          </a:xfrm>
          <a:prstGeom prst="rect">
            <a:avLst/>
          </a:prstGeom>
          <a:ln w="0">
            <a:noFill/>
          </a:ln>
        </p:spPr>
      </p:pic>
      <p:sp>
        <p:nvSpPr>
          <p:cNvPr id="306" name="Title 1"/>
          <p:cNvSpPr/>
          <p:nvPr/>
        </p:nvSpPr>
        <p:spPr>
          <a:xfrm>
            <a:off x="2538000" y="477360"/>
            <a:ext cx="8264520" cy="128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Essex Open Days </a:t>
            </a:r>
            <a:br>
              <a:rPr sz="2800"/>
            </a:br>
            <a:r>
              <a:rPr lang="en-GB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A chance for you to see where you</a:t>
            </a:r>
            <a:br>
              <a:rPr sz="2800"/>
            </a:br>
            <a:r>
              <a:rPr lang="en-GB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might be calling home. 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Subtitle 2"/>
          <p:cNvSpPr/>
          <p:nvPr/>
        </p:nvSpPr>
        <p:spPr>
          <a:xfrm>
            <a:off x="6103080" y="4055400"/>
            <a:ext cx="4233960" cy="342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Colchester Campus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Saturday 17 June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Saturday 16 September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Saturday 28 October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Southend Campus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Saturday 14 October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Picture 23" descr="Qr code&#10;&#10;Description automatically generated"/>
          <p:cNvPicPr/>
          <p:nvPr/>
        </p:nvPicPr>
        <p:blipFill>
          <a:blip r:embed="rId3"/>
          <a:stretch/>
        </p:blipFill>
        <p:spPr>
          <a:xfrm>
            <a:off x="222840" y="5207400"/>
            <a:ext cx="2051640" cy="2051280"/>
          </a:xfrm>
          <a:prstGeom prst="rect">
            <a:avLst/>
          </a:prstGeom>
          <a:ln w="0">
            <a:noFill/>
          </a:ln>
        </p:spPr>
      </p:pic>
      <p:sp>
        <p:nvSpPr>
          <p:cNvPr id="309" name="Subtitle 1"/>
          <p:cNvSpPr/>
          <p:nvPr/>
        </p:nvSpPr>
        <p:spPr>
          <a:xfrm>
            <a:off x="160920" y="7260840"/>
            <a:ext cx="4070880" cy="44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560" rIns="51480" bIns="2556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essex.ac.uk/visit-us/open-days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Picture 24" descr="Graphical user interface&#10;&#10;Description automatically generated"/>
          <p:cNvPicPr/>
          <p:nvPr/>
        </p:nvPicPr>
        <p:blipFill>
          <a:blip r:embed="rId4"/>
          <a:stretch/>
        </p:blipFill>
        <p:spPr>
          <a:xfrm>
            <a:off x="108000" y="235440"/>
            <a:ext cx="2310480" cy="102636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25"/>
          <p:cNvPicPr/>
          <p:nvPr/>
        </p:nvPicPr>
        <p:blipFill>
          <a:blip r:embed="rId5"/>
          <a:stretch/>
        </p:blipFill>
        <p:spPr>
          <a:xfrm>
            <a:off x="-3010112" y="-84258"/>
            <a:ext cx="13429952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30"/>
          <p:cNvPicPr/>
          <p:nvPr/>
        </p:nvPicPr>
        <p:blipFill>
          <a:blip r:embed="rId3"/>
          <a:stretch/>
        </p:blipFill>
        <p:spPr>
          <a:xfrm>
            <a:off x="-2181240" y="-39240"/>
            <a:ext cx="12364200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33"/>
          <p:cNvPicPr/>
          <p:nvPr/>
        </p:nvPicPr>
        <p:blipFill>
          <a:blip r:embed="rId3"/>
          <a:stretch/>
        </p:blipFill>
        <p:spPr>
          <a:xfrm>
            <a:off x="-2181240" y="-39240"/>
            <a:ext cx="12364200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34"/>
          <p:cNvPicPr/>
          <p:nvPr/>
        </p:nvPicPr>
        <p:blipFill>
          <a:blip r:embed="rId3"/>
          <a:stretch/>
        </p:blipFill>
        <p:spPr>
          <a:xfrm>
            <a:off x="-2181240" y="-39240"/>
            <a:ext cx="12364200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person, phone, cellphone&#10;&#10;Description automatically generated">
            <a:extLst>
              <a:ext uri="{FF2B5EF4-FFF2-40B4-BE49-F238E27FC236}">
                <a16:creationId xmlns:a16="http://schemas.microsoft.com/office/drawing/2014/main" id="{5D6C29F7-246C-9D4A-32CD-7889D624A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" y="0"/>
            <a:ext cx="10160000" cy="7620000"/>
          </a:xfrm>
          <a:prstGeom prst="rect">
            <a:avLst/>
          </a:prstGeom>
        </p:spPr>
      </p:pic>
      <p:pic>
        <p:nvPicPr>
          <p:cNvPr id="2" name="Picture 34">
            <a:extLst>
              <a:ext uri="{FF2B5EF4-FFF2-40B4-BE49-F238E27FC236}">
                <a16:creationId xmlns:a16="http://schemas.microsoft.com/office/drawing/2014/main" id="{B98F0CA3-2668-1F84-405D-E319493841B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414367" y="-21374"/>
            <a:ext cx="12364200" cy="87264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4A7F4DDF-4F62-2594-8CBF-B831D0108E6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8164164" y="-21374"/>
            <a:ext cx="13429952" cy="872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3475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6"/>
          <p:cNvSpPr/>
          <p:nvPr/>
        </p:nvSpPr>
        <p:spPr>
          <a:xfrm>
            <a:off x="433440" y="1122840"/>
            <a:ext cx="5557680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FFFFFF"/>
                </a:solidFill>
                <a:latin typeface="Corbel"/>
                <a:ea typeface="DejaVu Sans"/>
              </a:rPr>
              <a:t>Visit 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FFFFFF"/>
                </a:solidFill>
                <a:latin typeface="Corbel"/>
                <a:ea typeface="DejaVu Sans"/>
              </a:rPr>
              <a:t>Royal Holloway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12"/>
          <p:cNvSpPr/>
          <p:nvPr/>
        </p:nvSpPr>
        <p:spPr>
          <a:xfrm>
            <a:off x="379800" y="2895480"/>
            <a:ext cx="4667040" cy="30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latin typeface="Corbel"/>
                <a:ea typeface="DejaVu Sans"/>
              </a:rPr>
              <a:t>Our Open Days and Online Open Days are a perfect opportunity to discover more about Royal Holloway, University of London. Get a tour of our campus in Egham, chat to current students and hear directly from  lecturers about the courses you are interested in.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Picture 8"/>
          <p:cNvPicPr/>
          <p:nvPr/>
        </p:nvPicPr>
        <p:blipFill>
          <a:blip r:embed="rId2"/>
          <a:srcRect l="24017" t="36034" r="61876" b="39684"/>
          <a:stretch/>
        </p:blipFill>
        <p:spPr>
          <a:xfrm>
            <a:off x="349560" y="6311520"/>
            <a:ext cx="1112040" cy="1076760"/>
          </a:xfrm>
          <a:prstGeom prst="rect">
            <a:avLst/>
          </a:prstGeom>
          <a:ln w="0">
            <a:noFill/>
          </a:ln>
        </p:spPr>
      </p:pic>
      <p:sp>
        <p:nvSpPr>
          <p:cNvPr id="253" name="TextBox 9"/>
          <p:cNvSpPr/>
          <p:nvPr/>
        </p:nvSpPr>
        <p:spPr>
          <a:xfrm>
            <a:off x="1650960" y="6311520"/>
            <a:ext cx="7598520" cy="1076760"/>
          </a:xfrm>
          <a:prstGeom prst="rect">
            <a:avLst/>
          </a:prstGeom>
          <a:solidFill>
            <a:srgbClr val="1C2B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108000" rIns="90000" bIns="108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latin typeface="Corbel"/>
                <a:ea typeface="DejaVu Sans"/>
              </a:rPr>
              <a:t>Find out more and book your place </a:t>
            </a:r>
            <a:endParaRPr lang="en-GB" sz="24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Corbel"/>
                <a:ea typeface="DejaVu Sans"/>
              </a:rPr>
              <a:t>royalholloway.ac.uk/opendays</a:t>
            </a:r>
            <a:endParaRPr lang="en-GB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4" name="Picture 17" descr="A picture containing sky, outdoor, group&#10;&#10;Description automatically generated"/>
          <p:cNvPicPr/>
          <p:nvPr/>
        </p:nvPicPr>
        <p:blipFill>
          <a:blip r:embed="rId3"/>
          <a:stretch/>
        </p:blipFill>
        <p:spPr>
          <a:xfrm>
            <a:off x="5441400" y="3273120"/>
            <a:ext cx="4305240" cy="2801160"/>
          </a:xfrm>
          <a:prstGeom prst="rect">
            <a:avLst/>
          </a:prstGeom>
          <a:ln w="12700">
            <a:solidFill>
              <a:srgbClr val="FFFFFF"/>
            </a:solidFill>
            <a:round/>
          </a:ln>
        </p:spPr>
      </p:pic>
      <p:pic>
        <p:nvPicPr>
          <p:cNvPr id="255" name="Picture 18" descr="A sign in front of a building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5441400" y="250560"/>
            <a:ext cx="4281840" cy="2853720"/>
          </a:xfrm>
          <a:prstGeom prst="rect">
            <a:avLst/>
          </a:prstGeom>
          <a:ln w="12700">
            <a:solidFill>
              <a:srgbClr val="FFFFFF"/>
            </a:solidFill>
            <a:round/>
          </a:ln>
        </p:spPr>
      </p:pic>
      <p:pic>
        <p:nvPicPr>
          <p:cNvPr id="256" name="Picture 5" descr="Colour Logo new"/>
          <p:cNvPicPr/>
          <p:nvPr/>
        </p:nvPicPr>
        <p:blipFill>
          <a:blip r:embed="rId5"/>
          <a:stretch/>
        </p:blipFill>
        <p:spPr>
          <a:xfrm>
            <a:off x="7614360" y="6311520"/>
            <a:ext cx="2108880" cy="107676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5"/>
          <p:cNvPicPr/>
          <p:nvPr/>
        </p:nvPicPr>
        <p:blipFill>
          <a:blip r:embed="rId6"/>
          <a:stretch/>
        </p:blipFill>
        <p:spPr>
          <a:xfrm>
            <a:off x="-2181960" y="-39960"/>
            <a:ext cx="12364200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 descr="Qr code&#10;&#10;Description automatically generated"/>
          <p:cNvPicPr/>
          <p:nvPr/>
        </p:nvPicPr>
        <p:blipFill>
          <a:blip r:embed="rId2"/>
          <a:stretch/>
        </p:blipFill>
        <p:spPr>
          <a:xfrm>
            <a:off x="0" y="1080"/>
            <a:ext cx="10156680" cy="761436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"/>
          <p:cNvPicPr/>
          <p:nvPr/>
        </p:nvPicPr>
        <p:blipFill>
          <a:blip r:embed="rId3"/>
          <a:stretch/>
        </p:blipFill>
        <p:spPr>
          <a:xfrm>
            <a:off x="-2181960" y="-39960"/>
            <a:ext cx="12364200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10156680" cy="7616880"/>
          </a:xfrm>
          <a:prstGeom prst="rect">
            <a:avLst/>
          </a:prstGeom>
          <a:solidFill>
            <a:srgbClr val="E6005B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17"/>
          <p:cNvSpPr/>
          <p:nvPr/>
        </p:nvSpPr>
        <p:spPr>
          <a:xfrm>
            <a:off x="3513960" y="3968640"/>
            <a:ext cx="3341520" cy="22842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Animal &amp; Wildlife Studies -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19</a:t>
            </a:r>
            <a:r>
              <a:rPr lang="en-GB" sz="1800" b="1" strike="noStrike" spc="-1" baseline="30000">
                <a:solidFill>
                  <a:srgbClr val="FFFFFF"/>
                </a:solidFill>
                <a:latin typeface="Calibri"/>
                <a:ea typeface="DejaVu Sans"/>
              </a:rPr>
              <a:t>th</a:t>
            </a: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 June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Geography &amp; Environmental Studies - 21</a:t>
            </a:r>
            <a:r>
              <a:rPr lang="en-GB" sz="1800" b="1" strike="noStrike" spc="-1" baseline="30000">
                <a:solidFill>
                  <a:srgbClr val="FFFFFF"/>
                </a:solidFill>
                <a:latin typeface="Calibri"/>
                <a:ea typeface="DejaVu Sans"/>
              </a:rPr>
              <a:t>st</a:t>
            </a: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 June 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These interactive events are lead by our academics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Picture 28"/>
          <p:cNvPicPr/>
          <p:nvPr/>
        </p:nvPicPr>
        <p:blipFill>
          <a:blip r:embed="rId3"/>
          <a:stretch/>
        </p:blipFill>
        <p:spPr>
          <a:xfrm>
            <a:off x="6526440" y="495360"/>
            <a:ext cx="3629160" cy="132876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9"/>
          <p:cNvPicPr/>
          <p:nvPr/>
        </p:nvPicPr>
        <p:blipFill>
          <a:blip r:embed="rId4"/>
          <a:stretch/>
        </p:blipFill>
        <p:spPr>
          <a:xfrm>
            <a:off x="180000" y="763200"/>
            <a:ext cx="4324320" cy="139356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9"/>
          <p:cNvPicPr/>
          <p:nvPr/>
        </p:nvPicPr>
        <p:blipFill>
          <a:blip r:embed="rId5"/>
          <a:stretch/>
        </p:blipFill>
        <p:spPr>
          <a:xfrm>
            <a:off x="-2181240" y="-39960"/>
            <a:ext cx="12363480" cy="87192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5"/>
          <p:cNvSpPr/>
          <p:nvPr/>
        </p:nvSpPr>
        <p:spPr>
          <a:xfrm>
            <a:off x="110880" y="2448000"/>
            <a:ext cx="99079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b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45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Animal &amp; Geography Taster days at NTU</a:t>
            </a:r>
            <a:br>
              <a:rPr sz="4500"/>
            </a:br>
            <a:r>
              <a:rPr lang="en-US" sz="18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Experience what it’s like to study an Animal or Geography based subject at the award-winning NTU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2" descr="Wildlife"/>
          <p:cNvPicPr/>
          <p:nvPr/>
        </p:nvPicPr>
        <p:blipFill>
          <a:blip r:embed="rId6"/>
          <a:srcRect l="18183"/>
          <a:stretch/>
        </p:blipFill>
        <p:spPr>
          <a:xfrm>
            <a:off x="439200" y="3976560"/>
            <a:ext cx="2800440" cy="228060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7" descr="Qr code&#10;&#10;Description automatically generated"/>
          <p:cNvPicPr/>
          <p:nvPr/>
        </p:nvPicPr>
        <p:blipFill>
          <a:blip r:embed="rId7"/>
          <a:stretch/>
        </p:blipFill>
        <p:spPr>
          <a:xfrm>
            <a:off x="7437960" y="3949560"/>
            <a:ext cx="2292120" cy="2292120"/>
          </a:xfrm>
          <a:prstGeom prst="rect">
            <a:avLst/>
          </a:prstGeom>
          <a:ln w="0">
            <a:noFill/>
          </a:ln>
        </p:spPr>
      </p:pic>
      <p:sp>
        <p:nvSpPr>
          <p:cNvPr id="55" name="TextBox 12"/>
          <p:cNvSpPr/>
          <p:nvPr/>
        </p:nvSpPr>
        <p:spPr>
          <a:xfrm>
            <a:off x="3864960" y="6660000"/>
            <a:ext cx="7870680" cy="4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Scan the QR code to sign up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10156680" cy="7616880"/>
          </a:xfrm>
          <a:prstGeom prst="rect">
            <a:avLst/>
          </a:prstGeom>
          <a:solidFill>
            <a:srgbClr val="E6005B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1"/>
          <p:cNvSpPr/>
          <p:nvPr/>
        </p:nvSpPr>
        <p:spPr>
          <a:xfrm>
            <a:off x="3621960" y="3860640"/>
            <a:ext cx="3341520" cy="255924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Secondary Education </a:t>
            </a: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-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8</a:t>
            </a:r>
            <a:r>
              <a:rPr lang="en-GB" sz="2000" b="1" strike="noStrike" spc="-1" baseline="30000">
                <a:solidFill>
                  <a:srgbClr val="FFFFFF"/>
                </a:solidFill>
                <a:latin typeface="Calibri"/>
                <a:ea typeface="DejaVu Sans"/>
              </a:rPr>
              <a:t>th</a:t>
            </a:r>
            <a:r>
              <a:rPr lang="en-GB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June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History - 15</a:t>
            </a:r>
            <a:r>
              <a:rPr lang="en-GB" sz="2000" b="1" strike="noStrike" spc="-1" baseline="30000">
                <a:solidFill>
                  <a:srgbClr val="FFFFFF"/>
                </a:solidFill>
                <a:latin typeface="Calibri"/>
                <a:ea typeface="DejaVu Sans"/>
              </a:rPr>
              <a:t>th</a:t>
            </a:r>
            <a:r>
              <a:rPr lang="en-GB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June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English Language &amp; Linguistics - 28</a:t>
            </a:r>
            <a:r>
              <a:rPr lang="en-GB" sz="2000" b="1" strike="noStrike" spc="-1" baseline="30000">
                <a:solidFill>
                  <a:srgbClr val="FFFFFF"/>
                </a:solidFill>
                <a:latin typeface="Calibri"/>
                <a:ea typeface="DejaVu Sans"/>
              </a:rPr>
              <a:t>th</a:t>
            </a:r>
            <a:r>
              <a:rPr lang="en-GB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June 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These interactive taster days are lead by our academics 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Picture 1"/>
          <p:cNvPicPr/>
          <p:nvPr/>
        </p:nvPicPr>
        <p:blipFill>
          <a:blip r:embed="rId3"/>
          <a:stretch/>
        </p:blipFill>
        <p:spPr>
          <a:xfrm>
            <a:off x="6526440" y="495360"/>
            <a:ext cx="3629160" cy="132876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58"/>
          <p:cNvPicPr/>
          <p:nvPr/>
        </p:nvPicPr>
        <p:blipFill>
          <a:blip r:embed="rId4"/>
          <a:stretch/>
        </p:blipFill>
        <p:spPr>
          <a:xfrm>
            <a:off x="180000" y="763200"/>
            <a:ext cx="4324320" cy="139356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3"/>
          <p:cNvPicPr/>
          <p:nvPr/>
        </p:nvPicPr>
        <p:blipFill>
          <a:blip r:embed="rId5"/>
          <a:stretch/>
        </p:blipFill>
        <p:spPr>
          <a:xfrm>
            <a:off x="-2181240" y="-39960"/>
            <a:ext cx="12363480" cy="87192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4"/>
          <p:cNvSpPr/>
          <p:nvPr/>
        </p:nvSpPr>
        <p:spPr>
          <a:xfrm>
            <a:off x="110880" y="2135160"/>
            <a:ext cx="99079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b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Experience Humanities &amp; Social Sciences at NTU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Picture 5" descr="Qr code&#10;&#10;Description automatically generated"/>
          <p:cNvPicPr/>
          <p:nvPr/>
        </p:nvPicPr>
        <p:blipFill>
          <a:blip r:embed="rId6"/>
          <a:stretch/>
        </p:blipFill>
        <p:spPr>
          <a:xfrm>
            <a:off x="7437960" y="3949560"/>
            <a:ext cx="2292120" cy="2292120"/>
          </a:xfrm>
          <a:prstGeom prst="rect">
            <a:avLst/>
          </a:prstGeom>
          <a:ln w="0">
            <a:noFill/>
          </a:ln>
        </p:spPr>
      </p:pic>
      <p:sp>
        <p:nvSpPr>
          <p:cNvPr id="63" name="TextBox 2"/>
          <p:cNvSpPr/>
          <p:nvPr/>
        </p:nvSpPr>
        <p:spPr>
          <a:xfrm>
            <a:off x="3864960" y="6660000"/>
            <a:ext cx="7870680" cy="4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Scan the QR code to sign up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Picture 13" descr="Student in Bromley House library"/>
          <p:cNvPicPr/>
          <p:nvPr/>
        </p:nvPicPr>
        <p:blipFill>
          <a:blip r:embed="rId7"/>
          <a:srcRect r="12147" b="5859"/>
          <a:stretch/>
        </p:blipFill>
        <p:spPr>
          <a:xfrm>
            <a:off x="288000" y="4032000"/>
            <a:ext cx="2980440" cy="21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KEYPADS" val="1,2,3,4,5,6,7,8,9,10,11,12,13,14,15,16,17,18,19,20,21,22,23,24,25,26,27,28,29,30,31,32,33,34,35,36,37,38,39,40,41,42,4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Custom</PresentationFormat>
  <Paragraphs>46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2023-04-26T10:43:39Z</dcterms:created>
  <dcterms:modified xsi:type="dcterms:W3CDTF">2023-05-26T11:15:25Z</dcterms:modified>
  <dc:language/>
</cp:coreProperties>
</file>