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2" r:id="rId4"/>
  </p:sldMasterIdLst>
  <p:notesMasterIdLst>
    <p:notesMasterId r:id="rId15"/>
  </p:notesMasterIdLst>
  <p:sldIdLst>
    <p:sldId id="256" r:id="rId5"/>
    <p:sldId id="759" r:id="rId6"/>
    <p:sldId id="758" r:id="rId7"/>
    <p:sldId id="757" r:id="rId8"/>
    <p:sldId id="756" r:id="rId9"/>
    <p:sldId id="754" r:id="rId10"/>
    <p:sldId id="755" r:id="rId11"/>
    <p:sldId id="751" r:id="rId12"/>
    <p:sldId id="257" r:id="rId13"/>
    <p:sldId id="414" r:id="rId14"/>
  </p:sldIdLst>
  <p:sldSz cx="10160000" cy="7620000"/>
  <p:notesSz cx="7559675" cy="10691813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0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3FE0-FA3B-4432-88CA-24C3589C265C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8C34-227A-4F3E-9AE3-B9F05CEFA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er image 1_curved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2">
            <a:extLst>
              <a:ext uri="{FF2B5EF4-FFF2-40B4-BE49-F238E27FC236}">
                <a16:creationId xmlns:a16="http://schemas.microsoft.com/office/drawing/2014/main" id="{D9BEF947-7AF9-6DB8-F913-38AA510BC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73934" y="-35963"/>
            <a:ext cx="3726453" cy="7692566"/>
          </a:xfrm>
          <a:custGeom>
            <a:avLst/>
            <a:gdLst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6034088 w 6895148"/>
              <a:gd name="connsiteY4" fmla="*/ 4524723 h 4543747"/>
              <a:gd name="connsiteX5" fmla="*/ 5294948 w 6895148"/>
              <a:gd name="connsiteY5" fmla="*/ 4535186 h 4543747"/>
              <a:gd name="connsiteX6" fmla="*/ 226695 w 6895148"/>
              <a:gd name="connsiteY6" fmla="*/ 4535186 h 4543747"/>
              <a:gd name="connsiteX7" fmla="*/ 0 w 6895148"/>
              <a:gd name="connsiteY7" fmla="*/ 3734300 h 4543747"/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5294948 w 6895148"/>
              <a:gd name="connsiteY4" fmla="*/ 4535186 h 4543747"/>
              <a:gd name="connsiteX5" fmla="*/ 226695 w 6895148"/>
              <a:gd name="connsiteY5" fmla="*/ 4535186 h 4543747"/>
              <a:gd name="connsiteX6" fmla="*/ 0 w 6895148"/>
              <a:gd name="connsiteY6" fmla="*/ 3734300 h 4543747"/>
              <a:gd name="connsiteX7" fmla="*/ 0 w 6895148"/>
              <a:gd name="connsiteY7" fmla="*/ 0 h 454374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6895148 w 6895148"/>
              <a:gd name="connsiteY2" fmla="*/ 3734300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5855855 w 6895148"/>
              <a:gd name="connsiteY2" fmla="*/ 3790861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5294948 w 5869995"/>
              <a:gd name="connsiteY4" fmla="*/ 4612956 h 4614447"/>
              <a:gd name="connsiteX5" fmla="*/ 226695 w 5869995"/>
              <a:gd name="connsiteY5" fmla="*/ 4612956 h 4614447"/>
              <a:gd name="connsiteX6" fmla="*/ 0 w 5869995"/>
              <a:gd name="connsiteY6" fmla="*/ 3812070 h 4614447"/>
              <a:gd name="connsiteX7" fmla="*/ 0 w 5869995"/>
              <a:gd name="connsiteY7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2928866 w 5869995"/>
              <a:gd name="connsiteY2" fmla="*/ 3819140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2930226"/>
              <a:gd name="connsiteY0" fmla="*/ 14139 h 4550816"/>
              <a:gd name="connsiteX1" fmla="*/ 2928866 w 2930226"/>
              <a:gd name="connsiteY1" fmla="*/ 0 h 4550816"/>
              <a:gd name="connsiteX2" fmla="*/ 2928866 w 2930226"/>
              <a:gd name="connsiteY2" fmla="*/ 3755509 h 4550816"/>
              <a:gd name="connsiteX3" fmla="*/ 2710597 w 2930226"/>
              <a:gd name="connsiteY3" fmla="*/ 4550816 h 4550816"/>
              <a:gd name="connsiteX4" fmla="*/ 226695 w 2930226"/>
              <a:gd name="connsiteY4" fmla="*/ 4549325 h 4550816"/>
              <a:gd name="connsiteX5" fmla="*/ 0 w 2930226"/>
              <a:gd name="connsiteY5" fmla="*/ 3748439 h 4550816"/>
              <a:gd name="connsiteX6" fmla="*/ 0 w 2930226"/>
              <a:gd name="connsiteY6" fmla="*/ 14139 h 4550816"/>
              <a:gd name="connsiteX0" fmla="*/ 0 w 2930226"/>
              <a:gd name="connsiteY0" fmla="*/ 0 h 4536677"/>
              <a:gd name="connsiteX1" fmla="*/ 2928867 w 2930226"/>
              <a:gd name="connsiteY1" fmla="*/ 7071 h 4536677"/>
              <a:gd name="connsiteX2" fmla="*/ 2928866 w 2930226"/>
              <a:gd name="connsiteY2" fmla="*/ 3741370 h 4536677"/>
              <a:gd name="connsiteX3" fmla="*/ 2710597 w 2930226"/>
              <a:gd name="connsiteY3" fmla="*/ 4536677 h 4536677"/>
              <a:gd name="connsiteX4" fmla="*/ 226695 w 2930226"/>
              <a:gd name="connsiteY4" fmla="*/ 4535186 h 4536677"/>
              <a:gd name="connsiteX5" fmla="*/ 0 w 2930226"/>
              <a:gd name="connsiteY5" fmla="*/ 3734300 h 4536677"/>
              <a:gd name="connsiteX6" fmla="*/ 0 w 2930226"/>
              <a:gd name="connsiteY6" fmla="*/ 0 h 45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226" h="4536677">
                <a:moveTo>
                  <a:pt x="0" y="0"/>
                </a:moveTo>
                <a:lnTo>
                  <a:pt x="2928867" y="7071"/>
                </a:lnTo>
                <a:cubicBezTo>
                  <a:pt x="2924154" y="1296615"/>
                  <a:pt x="2933579" y="2451826"/>
                  <a:pt x="2928866" y="3741370"/>
                </a:cubicBezTo>
                <a:cubicBezTo>
                  <a:pt x="2928866" y="4026721"/>
                  <a:pt x="2857282" y="4290323"/>
                  <a:pt x="2710597" y="4536677"/>
                </a:cubicBezTo>
                <a:lnTo>
                  <a:pt x="226695" y="4535186"/>
                </a:lnTo>
                <a:cubicBezTo>
                  <a:pt x="78105" y="4292637"/>
                  <a:pt x="0" y="4015847"/>
                  <a:pt x="0" y="373430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84FF633-8648-5B8E-FDE1-20D4E0788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1" y="696994"/>
            <a:ext cx="5923146" cy="684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48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471F20-0E7D-7E9B-649C-B83BA34F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97" y="1759289"/>
            <a:ext cx="5924347" cy="4359671"/>
          </a:xfrm>
          <a:prstGeom prst="rect">
            <a:avLst/>
          </a:prstGeom>
        </p:spPr>
        <p:txBody>
          <a:bodyPr lIns="0" tIns="0" rIns="0" bIns="0"/>
          <a:lstStyle>
            <a:lvl1pPr>
              <a:defRPr sz="2156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886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618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348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21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13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4" y="490362"/>
            <a:ext cx="10159999" cy="7000873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E60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097" y="2210159"/>
            <a:ext cx="9421812" cy="2054388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097" y="4461754"/>
            <a:ext cx="9421812" cy="12835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500" b="1">
                <a:solidFill>
                  <a:srgbClr val="9E043D"/>
                </a:solidFill>
              </a:defRPr>
            </a:lvl1pPr>
            <a:lvl2pPr marL="380987" indent="0" algn="ctr">
              <a:buNone/>
              <a:defRPr sz="1667"/>
            </a:lvl2pPr>
            <a:lvl3pPr marL="761973" indent="0" algn="ctr">
              <a:buNone/>
              <a:defRPr sz="1500"/>
            </a:lvl3pPr>
            <a:lvl4pPr marL="1142961" indent="0" algn="ctr">
              <a:buNone/>
              <a:defRPr sz="1333"/>
            </a:lvl4pPr>
            <a:lvl5pPr marL="1523947" indent="0" algn="ctr">
              <a:buNone/>
              <a:defRPr sz="1333"/>
            </a:lvl5pPr>
            <a:lvl6pPr marL="1904933" indent="0" algn="ctr">
              <a:buNone/>
              <a:defRPr sz="1333"/>
            </a:lvl6pPr>
            <a:lvl7pPr marL="2285919" indent="0" algn="ctr">
              <a:buNone/>
              <a:defRPr sz="1333"/>
            </a:lvl7pPr>
            <a:lvl8pPr marL="2666907" indent="0" algn="ctr">
              <a:buNone/>
              <a:defRPr sz="1333"/>
            </a:lvl8pPr>
            <a:lvl9pPr marL="3047894" indent="0" algn="ctr">
              <a:buNone/>
              <a:defRPr sz="1333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9FAFA-C3E1-0844-82DB-27D43E467A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096" y="889000"/>
            <a:ext cx="2856177" cy="1122176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86CB3D1-E135-FD4F-A056-483535DE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9490" y="6731005"/>
            <a:ext cx="4561418" cy="3986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rgbClr val="9E04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04/09/2024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7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5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1" r:id="rId13"/>
    <p:sldLayoutId id="2147483734" r:id="rId14"/>
    <p:sldLayoutId id="2147483735" r:id="rId15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0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eter.ac.uk/discoveruniversity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A picture containing text, grass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0156680" cy="761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BF73678-320E-8799-7310-FF7F764C06A8}"/>
              </a:ext>
            </a:extLst>
          </p:cNvPr>
          <p:cNvSpPr txBox="1"/>
          <p:nvPr/>
        </p:nvSpPr>
        <p:spPr>
          <a:xfrm>
            <a:off x="1822018" y="6678314"/>
            <a:ext cx="395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3C3C"/>
                </a:solidFill>
                <a:latin typeface="Outfit" pitchFamily="2" charset="0"/>
              </a:rPr>
              <a:t>@DiscoverUniExe</a:t>
            </a: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AC5B890E-6038-CFC7-2DF5-6D45C417A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6" y="451759"/>
            <a:ext cx="4382000" cy="2885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1DE83-B455-96F6-E7C1-08CF4828DE96}"/>
              </a:ext>
            </a:extLst>
          </p:cNvPr>
          <p:cNvSpPr txBox="1"/>
          <p:nvPr/>
        </p:nvSpPr>
        <p:spPr>
          <a:xfrm>
            <a:off x="1808142" y="7062142"/>
            <a:ext cx="9693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Outfit" pitchFamily="2" charset="0"/>
                <a:hlinkClick r:id="rId3"/>
              </a:rPr>
              <a:t>www.exeter.ac.uk/discoveruniversity</a:t>
            </a:r>
            <a:endParaRPr lang="en-GB" sz="2000" dirty="0">
              <a:latin typeface="Outfit" pitchFamily="2" charset="0"/>
            </a:endParaRPr>
          </a:p>
          <a:p>
            <a:endParaRPr lang="en-GB" sz="2000" dirty="0">
              <a:latin typeface="Outfi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87411-C519-CF2B-CC94-D24AD3227C32}"/>
              </a:ext>
            </a:extLst>
          </p:cNvPr>
          <p:cNvSpPr txBox="1"/>
          <p:nvPr/>
        </p:nvSpPr>
        <p:spPr>
          <a:xfrm>
            <a:off x="247415" y="2822126"/>
            <a:ext cx="6262587" cy="187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22" dirty="0">
                <a:solidFill>
                  <a:srgbClr val="003C3C"/>
                </a:solidFill>
                <a:latin typeface="Outfit" pitchFamily="2" charset="0"/>
              </a:rPr>
              <a:t>The University of Exeter has added a range of </a:t>
            </a:r>
            <a:r>
              <a:rPr lang="en-GB" sz="2222" b="1" dirty="0">
                <a:solidFill>
                  <a:srgbClr val="003C3C"/>
                </a:solidFill>
                <a:latin typeface="Outfit" pitchFamily="2" charset="0"/>
              </a:rPr>
              <a:t>T levels </a:t>
            </a:r>
            <a:r>
              <a:rPr lang="en-GB" sz="2222" dirty="0">
                <a:solidFill>
                  <a:srgbClr val="003C3C"/>
                </a:solidFill>
                <a:latin typeface="Outfit" pitchFamily="2" charset="0"/>
              </a:rPr>
              <a:t>to its accepted qualifications list.</a:t>
            </a:r>
          </a:p>
          <a:p>
            <a:endParaRPr lang="en-GB" sz="1778" dirty="0">
              <a:solidFill>
                <a:srgbClr val="003C3C"/>
              </a:solidFill>
              <a:latin typeface="Outfit" pitchFamily="2" charset="0"/>
            </a:endParaRPr>
          </a:p>
          <a:p>
            <a:endParaRPr lang="en-GB" sz="1778" dirty="0">
              <a:solidFill>
                <a:srgbClr val="003C3C"/>
              </a:solidFill>
              <a:latin typeface="Outfit" pitchFamily="2" charset="0"/>
            </a:endParaRPr>
          </a:p>
          <a:p>
            <a:r>
              <a:rPr lang="en-GB" sz="1778" dirty="0">
                <a:solidFill>
                  <a:srgbClr val="003C3C"/>
                </a:solidFill>
                <a:latin typeface="Outfit" pitchFamily="2" charset="0"/>
              </a:rPr>
              <a:t>Visit our course pages using the QR code below to find out more.</a:t>
            </a:r>
          </a:p>
        </p:txBody>
      </p:sp>
      <p:pic>
        <p:nvPicPr>
          <p:cNvPr id="23" name="Picture Placeholder 22" descr="A aerial view of a city&#10;&#10;Description automatically generated">
            <a:extLst>
              <a:ext uri="{FF2B5EF4-FFF2-40B4-BE49-F238E27FC236}">
                <a16:creationId xmlns:a16="http://schemas.microsoft.com/office/drawing/2014/main" id="{DDEAB907-8030-1799-3279-50BA6E5EF0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CD745C-A626-87A3-6C24-AA542072C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571"/>
          <a:stretch/>
        </p:blipFill>
        <p:spPr>
          <a:xfrm>
            <a:off x="2498322" y="4515617"/>
            <a:ext cx="2462930" cy="199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D8119-3A92-F42C-BCCE-DCFB71015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68" y="6691808"/>
            <a:ext cx="14287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FED06D-8C1F-C22F-8A15-5DB076152C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0160000" cy="7620000"/>
          </a:xfrm>
          <a:prstGeom prst="rect">
            <a:avLst/>
          </a:prstGeom>
          <a:solidFill>
            <a:srgbClr val="BE0F34"/>
          </a:solidFill>
          <a:ln>
            <a:solidFill>
              <a:srgbClr val="BE0F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94FF9522-890A-C07E-A1AC-B9750A97328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5434602" cy="5638800"/>
          </a:xfrm>
          <a:custGeom>
            <a:avLst/>
            <a:gdLst>
              <a:gd name="connsiteX0" fmla="*/ 0 w 6659563"/>
              <a:gd name="connsiteY0" fmla="*/ 0 h 4392614"/>
              <a:gd name="connsiteX1" fmla="*/ 4459534 w 6659563"/>
              <a:gd name="connsiteY1" fmla="*/ 0 h 4392614"/>
              <a:gd name="connsiteX2" fmla="*/ 4517231 w 6659563"/>
              <a:gd name="connsiteY2" fmla="*/ 0 h 4392614"/>
              <a:gd name="connsiteX3" fmla="*/ 4517231 w 6659563"/>
              <a:gd name="connsiteY3" fmla="*/ 1 h 4392614"/>
              <a:gd name="connsiteX4" fmla="*/ 6659563 w 6659563"/>
              <a:gd name="connsiteY4" fmla="*/ 1 h 4392614"/>
              <a:gd name="connsiteX5" fmla="*/ 6659563 w 6659563"/>
              <a:gd name="connsiteY5" fmla="*/ 2196307 h 4392614"/>
              <a:gd name="connsiteX6" fmla="*/ 6659563 w 6659563"/>
              <a:gd name="connsiteY6" fmla="*/ 2254251 h 4392614"/>
              <a:gd name="connsiteX7" fmla="*/ 6656815 w 6659563"/>
              <a:gd name="connsiteY7" fmla="*/ 2254251 h 4392614"/>
              <a:gd name="connsiteX8" fmla="*/ 6649570 w 6659563"/>
              <a:gd name="connsiteY8" fmla="*/ 2407011 h 4392614"/>
              <a:gd name="connsiteX9" fmla="*/ 4684474 w 6659563"/>
              <a:gd name="connsiteY9" fmla="*/ 4381275 h 4392614"/>
              <a:gd name="connsiteX10" fmla="*/ 4517231 w 6659563"/>
              <a:gd name="connsiteY10" fmla="*/ 4389706 h 4392614"/>
              <a:gd name="connsiteX11" fmla="*/ 4517231 w 6659563"/>
              <a:gd name="connsiteY11" fmla="*/ 4392613 h 4392614"/>
              <a:gd name="connsiteX12" fmla="*/ 4459553 w 6659563"/>
              <a:gd name="connsiteY12" fmla="*/ 4392613 h 4392614"/>
              <a:gd name="connsiteX13" fmla="*/ 4459534 w 6659563"/>
              <a:gd name="connsiteY13" fmla="*/ 4392614 h 4392614"/>
              <a:gd name="connsiteX14" fmla="*/ 4459515 w 6659563"/>
              <a:gd name="connsiteY14" fmla="*/ 4392613 h 4392614"/>
              <a:gd name="connsiteX15" fmla="*/ 0 w 6659563"/>
              <a:gd name="connsiteY15" fmla="*/ 4392613 h 4392614"/>
              <a:gd name="connsiteX16" fmla="*/ 0 w 6659563"/>
              <a:gd name="connsiteY16" fmla="*/ 2254251 h 4392614"/>
              <a:gd name="connsiteX17" fmla="*/ 0 w 6659563"/>
              <a:gd name="connsiteY17" fmla="*/ 1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9563" h="4392614">
                <a:moveTo>
                  <a:pt x="0" y="0"/>
                </a:moveTo>
                <a:lnTo>
                  <a:pt x="4459534" y="0"/>
                </a:lnTo>
                <a:lnTo>
                  <a:pt x="4517231" y="0"/>
                </a:lnTo>
                <a:lnTo>
                  <a:pt x="4517231" y="1"/>
                </a:lnTo>
                <a:lnTo>
                  <a:pt x="6659563" y="1"/>
                </a:lnTo>
                <a:lnTo>
                  <a:pt x="6659563" y="2196307"/>
                </a:lnTo>
                <a:lnTo>
                  <a:pt x="6659563" y="2254251"/>
                </a:lnTo>
                <a:lnTo>
                  <a:pt x="6656815" y="2254251"/>
                </a:lnTo>
                <a:lnTo>
                  <a:pt x="6649570" y="2407011"/>
                </a:lnTo>
                <a:cubicBezTo>
                  <a:pt x="6550397" y="3447184"/>
                  <a:pt x="5724516" y="4275832"/>
                  <a:pt x="4684474" y="4381275"/>
                </a:cubicBezTo>
                <a:lnTo>
                  <a:pt x="4517231" y="4389706"/>
                </a:lnTo>
                <a:lnTo>
                  <a:pt x="4517231" y="4392613"/>
                </a:lnTo>
                <a:lnTo>
                  <a:pt x="4459553" y="4392613"/>
                </a:lnTo>
                <a:lnTo>
                  <a:pt x="4459534" y="4392614"/>
                </a:lnTo>
                <a:lnTo>
                  <a:pt x="4459515" y="4392613"/>
                </a:lnTo>
                <a:lnTo>
                  <a:pt x="0" y="4392613"/>
                </a:lnTo>
                <a:lnTo>
                  <a:pt x="0" y="2254251"/>
                </a:lnTo>
                <a:lnTo>
                  <a:pt x="0" y="1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4000" t="-2000" r="3000"/>
            </a:stretch>
          </a:blip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red square with white text&#10;&#10;Description automatically generated">
            <a:extLst>
              <a:ext uri="{FF2B5EF4-FFF2-40B4-BE49-F238E27FC236}">
                <a16:creationId xmlns:a16="http://schemas.microsoft.com/office/drawing/2014/main" id="{CA70D37C-BF5A-90A6-EE48-BBA266B79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5114" cy="2275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ED962-D4BB-A179-5DB2-C9FE6845F4AD}"/>
              </a:ext>
            </a:extLst>
          </p:cNvPr>
          <p:cNvSpPr txBox="1">
            <a:spLocks/>
          </p:cNvSpPr>
          <p:nvPr/>
        </p:nvSpPr>
        <p:spPr>
          <a:xfrm>
            <a:off x="5308600" y="304800"/>
            <a:ext cx="49358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GO BEYOND </a:t>
            </a:r>
          </a:p>
          <a:p>
            <a:r>
              <a:rPr lang="en-GB" sz="66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THE LECTURE THEATRE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4D39D-7873-4A3B-5462-26DF116C2D33}"/>
              </a:ext>
            </a:extLst>
          </p:cNvPr>
          <p:cNvSpPr txBox="1"/>
          <p:nvPr/>
        </p:nvSpPr>
        <p:spPr>
          <a:xfrm>
            <a:off x="5455277" y="3938404"/>
            <a:ext cx="5191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us to explore our campuses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our next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Day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EC7B7-C4C7-DF67-5C52-82D45A159F9C}"/>
              </a:ext>
            </a:extLst>
          </p:cNvPr>
          <p:cNvSpPr txBox="1"/>
          <p:nvPr/>
        </p:nvSpPr>
        <p:spPr>
          <a:xfrm>
            <a:off x="3559068" y="6053316"/>
            <a:ext cx="411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SCAN TO BOOK </a:t>
            </a:r>
          </a:p>
          <a:p>
            <a:r>
              <a:rPr lang="en-GB" sz="2800" b="1" dirty="0">
                <a:solidFill>
                  <a:schemeClr val="bg1"/>
                </a:solidFill>
                <a:latin typeface="Knockout HTF50-Welterweight" pitchFamily="50" charset="0"/>
                <a:cs typeface="Arial" panose="020B0604020202020204" pitchFamily="34" charset="0"/>
              </a:rPr>
              <a:t>YOUR PLACE</a:t>
            </a:r>
          </a:p>
          <a:p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www.southwales.ac.uk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opendays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ADBE278-7C99-A52B-47E5-055739D87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94" y="5778635"/>
            <a:ext cx="1448806" cy="1448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96DF3-5A53-45B0-3E40-14B4F8A4FAC4}"/>
              </a:ext>
            </a:extLst>
          </p:cNvPr>
          <p:cNvSpPr txBox="1"/>
          <p:nvPr/>
        </p:nvSpPr>
        <p:spPr>
          <a:xfrm>
            <a:off x="366821" y="6612944"/>
            <a:ext cx="2579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de_cymru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UniSouthWales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ack letter f in a white circle&#10;&#10;Description automatically generated">
            <a:extLst>
              <a:ext uri="{FF2B5EF4-FFF2-40B4-BE49-F238E27FC236}">
                <a16:creationId xmlns:a16="http://schemas.microsoft.com/office/drawing/2014/main" id="{9CA6586C-2C42-6285-A678-1D79B1631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56" y="6053314"/>
            <a:ext cx="469215" cy="469215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C068E4F4-8AB7-B081-DCEC-7188779404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6" y="6053316"/>
            <a:ext cx="469216" cy="469216"/>
          </a:xfrm>
          <a:prstGeom prst="rect">
            <a:avLst/>
          </a:prstGeom>
        </p:spPr>
      </p:pic>
      <p:pic>
        <p:nvPicPr>
          <p:cNvPr id="15" name="Picture 14" descr="A black and white circle with a black circle and a black background&#10;&#10;Description automatically generated">
            <a:extLst>
              <a:ext uri="{FF2B5EF4-FFF2-40B4-BE49-F238E27FC236}">
                <a16:creationId xmlns:a16="http://schemas.microsoft.com/office/drawing/2014/main" id="{DF2942B4-5C08-1E9E-C7E5-3F20CA3381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1" y="6053316"/>
            <a:ext cx="469215" cy="469215"/>
          </a:xfrm>
          <a:prstGeom prst="rect">
            <a:avLst/>
          </a:prstGeom>
        </p:spPr>
      </p:pic>
      <p:pic>
        <p:nvPicPr>
          <p:cNvPr id="17" name="Picture 16" descr="A black and white circle with a letter x in it&#10;&#10;Description automatically generated">
            <a:extLst>
              <a:ext uri="{FF2B5EF4-FFF2-40B4-BE49-F238E27FC236}">
                <a16:creationId xmlns:a16="http://schemas.microsoft.com/office/drawing/2014/main" id="{A6170560-C917-2283-2143-293EAD19F4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40" y="6053315"/>
            <a:ext cx="469215" cy="4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26749045-FFCD-4CC4-B0EA-5623C69C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63" y="4044894"/>
            <a:ext cx="2486094" cy="24860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939A23-C1CA-4F86-BA63-CA6CC2F34607}"/>
              </a:ext>
            </a:extLst>
          </p:cNvPr>
          <p:cNvSpPr txBox="1"/>
          <p:nvPr/>
        </p:nvSpPr>
        <p:spPr>
          <a:xfrm>
            <a:off x="3490085" y="6747566"/>
            <a:ext cx="8746091" cy="46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US" sz="2444" b="1" dirty="0">
                <a:latin typeface="Arial" panose="020B0604020202020204" pitchFamily="34" charset="0"/>
              </a:rPr>
              <a:t>Scan the QR code to sign up</a:t>
            </a:r>
            <a:endParaRPr lang="en-US" sz="2444" dirty="0">
              <a:latin typeface="Segoe U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E92BBD-4804-42B6-BEBA-258CBC025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90927" y="2519131"/>
            <a:ext cx="13141853" cy="1525763"/>
          </a:xfrm>
        </p:spPr>
        <p:txBody>
          <a:bodyPr>
            <a:noAutofit/>
          </a:bodyPr>
          <a:lstStyle/>
          <a:p>
            <a:pPr algn="ctr"/>
            <a:r>
              <a:rPr lang="en-US" sz="5333" dirty="0"/>
              <a:t>Engineering Taster day at NTU</a:t>
            </a:r>
            <a:br>
              <a:rPr lang="en-US" sz="4000" dirty="0"/>
            </a:br>
            <a:r>
              <a:rPr lang="en-US" sz="2667" dirty="0">
                <a:solidFill>
                  <a:schemeClr val="tx1"/>
                </a:solidFill>
              </a:rPr>
              <a:t>Experience what it’s like to study Engineering</a:t>
            </a:r>
            <a:br>
              <a:rPr lang="en-US" sz="2667" dirty="0">
                <a:solidFill>
                  <a:schemeClr val="tx1"/>
                </a:solidFill>
              </a:rPr>
            </a:br>
            <a:r>
              <a:rPr lang="en-US" sz="2667" dirty="0">
                <a:solidFill>
                  <a:schemeClr val="tx1"/>
                </a:solidFill>
              </a:rPr>
              <a:t> at the award-winning NTU</a:t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15" name="Picture 2" descr="2 students using laptop">
            <a:extLst>
              <a:ext uri="{FF2B5EF4-FFF2-40B4-BE49-F238E27FC236}">
                <a16:creationId xmlns:a16="http://schemas.microsoft.com/office/drawing/2014/main" id="{DDDCFA85-ECDB-49E6-9DB2-38643EDFB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4" y="4044894"/>
            <a:ext cx="3027677" cy="201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A59333-5BDD-482B-A7B0-F24A74971080}"/>
              </a:ext>
            </a:extLst>
          </p:cNvPr>
          <p:cNvSpPr txBox="1"/>
          <p:nvPr/>
        </p:nvSpPr>
        <p:spPr>
          <a:xfrm>
            <a:off x="3296898" y="4182762"/>
            <a:ext cx="4121310" cy="22467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Join us on 9</a:t>
            </a:r>
            <a:r>
              <a:rPr lang="en-GB" sz="2000" b="1" baseline="30000" dirty="0">
                <a:solidFill>
                  <a:schemeClr val="bg1"/>
                </a:solidFill>
              </a:rPr>
              <a:t>th</a:t>
            </a:r>
            <a:r>
              <a:rPr lang="en-GB" sz="2000" b="1" dirty="0">
                <a:solidFill>
                  <a:schemeClr val="bg1"/>
                </a:solidFill>
              </a:rPr>
              <a:t> October to experience a range of disciplines: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Mechanical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Electric/electronical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Sports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Aeronautical </a:t>
            </a:r>
          </a:p>
        </p:txBody>
      </p:sp>
      <p:pic>
        <p:nvPicPr>
          <p:cNvPr id="2" name="Picture 1" descr="Nottingham Trent University email signature">
            <a:extLst>
              <a:ext uri="{FF2B5EF4-FFF2-40B4-BE49-F238E27FC236}">
                <a16:creationId xmlns:a16="http://schemas.microsoft.com/office/drawing/2014/main" id="{03FEA4AC-F155-4CEF-0DAF-62FD4CDF4B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097" y="481606"/>
            <a:ext cx="4941903" cy="11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88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next to a river&#10;&#10;Description automatically generated with low confidence">
            <a:extLst>
              <a:ext uri="{FF2B5EF4-FFF2-40B4-BE49-F238E27FC236}">
                <a16:creationId xmlns:a16="http://schemas.microsoft.com/office/drawing/2014/main" id="{906E0FC0-4D45-65F4-C0CD-A6EC9579F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553" y="1"/>
            <a:ext cx="10182553" cy="7620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339293-AB61-24FA-21A5-93FCBF8DCB04}"/>
              </a:ext>
            </a:extLst>
          </p:cNvPr>
          <p:cNvSpPr/>
          <p:nvPr/>
        </p:nvSpPr>
        <p:spPr>
          <a:xfrm>
            <a:off x="4539378" y="216019"/>
            <a:ext cx="6118118" cy="1657523"/>
          </a:xfrm>
          <a:prstGeom prst="roundRect">
            <a:avLst/>
          </a:prstGeom>
          <a:solidFill>
            <a:schemeClr val="tx1">
              <a:alpha val="59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CAE84-18BB-2467-908C-C44283F9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1212" y="4280017"/>
            <a:ext cx="4127536" cy="3339982"/>
          </a:xfrm>
        </p:spPr>
        <p:txBody>
          <a:bodyPr>
            <a:normAutofit/>
          </a:bodyPr>
          <a:lstStyle/>
          <a:p>
            <a:r>
              <a:rPr lang="en-GB" sz="2444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Colchester Campus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21 September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26 October</a:t>
            </a:r>
          </a:p>
          <a:p>
            <a:endParaRPr lang="en-GB" sz="244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44" b="1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Southend Campus</a:t>
            </a:r>
          </a:p>
          <a:p>
            <a:r>
              <a:rPr lang="en-GB" sz="244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12 October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D9013D6-468D-9143-9C07-BE0F68ABD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1" y="5064768"/>
            <a:ext cx="2001513" cy="200151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93DF362-839C-D159-FBF6-7948C432B622}"/>
              </a:ext>
            </a:extLst>
          </p:cNvPr>
          <p:cNvSpPr txBox="1">
            <a:spLocks/>
          </p:cNvSpPr>
          <p:nvPr/>
        </p:nvSpPr>
        <p:spPr>
          <a:xfrm>
            <a:off x="118196" y="7080440"/>
            <a:ext cx="4177239" cy="432036"/>
          </a:xfrm>
          <a:prstGeom prst="rect">
            <a:avLst/>
          </a:prstGeom>
        </p:spPr>
        <p:txBody>
          <a:bodyPr vert="horz" lIns="57150" tIns="28576" rIns="57150" bIns="285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2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essex.ac.uk/visit-us/open-days</a:t>
            </a:r>
          </a:p>
        </p:txBody>
      </p:sp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7488F02-A5D9-692C-ECA8-DBC73F0C8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" y="641124"/>
            <a:ext cx="2881766" cy="11627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B19A20F-D376-A7AE-F441-8246B643702A}"/>
              </a:ext>
            </a:extLst>
          </p:cNvPr>
          <p:cNvSpPr txBox="1">
            <a:spLocks/>
          </p:cNvSpPr>
          <p:nvPr/>
        </p:nvSpPr>
        <p:spPr>
          <a:xfrm>
            <a:off x="149763" y="4642169"/>
            <a:ext cx="3861838" cy="2856148"/>
          </a:xfrm>
          <a:prstGeom prst="rect">
            <a:avLst/>
          </a:prstGeom>
        </p:spPr>
        <p:txBody>
          <a:bodyPr vert="horz" lIns="101600" tIns="50800" rIns="101600" bIns="5080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2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now </a:t>
            </a:r>
            <a:endParaRPr lang="en-GB" sz="2222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57A8-15B9-3E8D-3CD0-B93BE2F44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026" y="552163"/>
            <a:ext cx="7437932" cy="1251754"/>
          </a:xfrm>
        </p:spPr>
        <p:txBody>
          <a:bodyPr>
            <a:noAutofit/>
          </a:bodyPr>
          <a:lstStyle/>
          <a:p>
            <a:pPr algn="l"/>
            <a:r>
              <a:rPr lang="en-GB" sz="4444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Essex Open Days </a:t>
            </a:r>
            <a:br>
              <a:rPr lang="en-GB" sz="31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chance for you to see where you </a:t>
            </a:r>
            <a:b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calling home </a:t>
            </a:r>
            <a:endParaRPr lang="en-GB" sz="311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232</Words>
  <Application>Microsoft Office PowerPoint</Application>
  <PresentationFormat>Custom</PresentationFormat>
  <Paragraphs>36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 Black</vt:lpstr>
      <vt:lpstr>Calibri</vt:lpstr>
      <vt:lpstr>Corbel</vt:lpstr>
      <vt:lpstr>Knockout HTF50-Welterweight</vt:lpstr>
      <vt:lpstr>Outfit</vt:lpstr>
      <vt:lpstr>Segoe UI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Engineering Taster day at NTU Experience what it’s like to study Engineering  at the award-winning NTU </vt:lpstr>
      <vt:lpstr>PowerPoint Presentation</vt:lpstr>
      <vt:lpstr>PowerPoint Presentation</vt:lpstr>
      <vt:lpstr>PowerPoint Presentation</vt:lpstr>
      <vt:lpstr>Essex Open Days  A chance for you to see where you  might be calling home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2024-09-04T10:44:18Z</dcterms:modified>
  <dc:language/>
</cp:coreProperties>
</file>