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  <p:sldMasterId id="2147483741" r:id="rId5"/>
  </p:sldMasterIdLst>
  <p:notesMasterIdLst>
    <p:notesMasterId r:id="rId17"/>
  </p:notesMasterIdLst>
  <p:sldIdLst>
    <p:sldId id="256" r:id="rId6"/>
    <p:sldId id="731" r:id="rId7"/>
    <p:sldId id="762" r:id="rId8"/>
    <p:sldId id="763" r:id="rId9"/>
    <p:sldId id="752" r:id="rId10"/>
    <p:sldId id="273" r:id="rId11"/>
    <p:sldId id="761" r:id="rId12"/>
    <p:sldId id="756" r:id="rId13"/>
    <p:sldId id="754" r:id="rId14"/>
    <p:sldId id="751" r:id="rId15"/>
    <p:sldId id="257" r:id="rId16"/>
  </p:sldIdLst>
  <p:sldSz cx="10160000" cy="7620000"/>
  <p:notesSz cx="7559675" cy="10691813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5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1076325"/>
            <a:ext cx="7180262" cy="538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CA318-D01D-4738-B18A-80EED93A5A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0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p:transition spd="slow"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4EE06E-B2C7-2F22-9C8E-B2E0749F2AD3}"/>
              </a:ext>
            </a:extLst>
          </p:cNvPr>
          <p:cNvSpPr/>
          <p:nvPr/>
        </p:nvSpPr>
        <p:spPr>
          <a:xfrm>
            <a:off x="2151064" y="0"/>
            <a:ext cx="8008933" cy="7620000"/>
          </a:xfrm>
          <a:prstGeom prst="rect">
            <a:avLst/>
          </a:prstGeom>
          <a:solidFill>
            <a:srgbClr val="1CA58F"/>
          </a:solidFill>
          <a:ln w="12701" cap="flat">
            <a:noFill/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8C30656-307E-C342-ADFF-7B424E996123}"/>
              </a:ext>
            </a:extLst>
          </p:cNvPr>
          <p:cNvSpPr/>
          <p:nvPr/>
        </p:nvSpPr>
        <p:spPr>
          <a:xfrm>
            <a:off x="1" y="0"/>
            <a:ext cx="3143250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3CDEBD9-A306-4E59-1374-59669983FEAE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C9684FF-843E-CC6A-DFFE-AAE967AEAE03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680A7B-F07A-C307-F5F3-0AB3AD32CF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2166370" y="2826317"/>
            <a:ext cx="6597639" cy="2037228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 dirty="0"/>
              <a:t>INSERT TITLE TEXT HERE</a:t>
            </a:r>
            <a:endParaRPr lang="en-US" dirty="0"/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30D0A3F3-DF75-BBE8-75E9-81C95B31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828" y="6646335"/>
            <a:ext cx="2158152" cy="74931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00218645"/>
      </p:ext>
    </p:extLst>
  </p:cSld>
  <p:clrMapOvr>
    <a:masterClrMapping/>
  </p:clrMapOvr>
  <p:transition spd="slow"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p:transition spd="slow" advClick="0" advTm="10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9464"/>
      </p:ext>
    </p:extLst>
  </p:cSld>
  <p:clrMapOvr>
    <a:masterClrMapping/>
  </p:clrMapOvr>
  <p:transition spd="slow" advClick="0" advTm="10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9589"/>
      </p:ext>
    </p:extLst>
  </p:cSld>
  <p:clrMapOvr>
    <a:masterClrMapping/>
  </p:clrMapOvr>
  <p:transition spd="slow" advClick="0" advTm="10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3217"/>
      </p:ext>
    </p:extLst>
  </p:cSld>
  <p:clrMapOvr>
    <a:masterClrMapping/>
  </p:clrMapOvr>
  <p:transition spd="slow" advClick="0" advTm="10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633"/>
      </p:ext>
    </p:extLst>
  </p:cSld>
  <p:clrMapOvr>
    <a:masterClrMapping/>
  </p:clrMapOvr>
  <p:transition spd="slow" advClick="0" advTm="10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4525"/>
      </p:ext>
    </p:extLst>
  </p:cSld>
  <p:clrMapOvr>
    <a:masterClrMapping/>
  </p:clrMapOvr>
  <p:transition spd="slow" advClick="0" advTm="10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4606"/>
      </p:ext>
    </p:extLst>
  </p:cSld>
  <p:clrMapOvr>
    <a:masterClrMapping/>
  </p:clrMapOvr>
  <p:transition spd="slow" advClick="0" advTm="1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5472"/>
      </p:ext>
    </p:extLst>
  </p:cSld>
  <p:clrMapOvr>
    <a:masterClrMapping/>
  </p:clrMapOvr>
  <p:transition spd="slow" advClick="0" advTm="10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7290"/>
      </p:ext>
    </p:extLst>
  </p:cSld>
  <p:clrMapOvr>
    <a:masterClrMapping/>
  </p:clrMapOvr>
  <p:transition spd="slow" advClick="0" advTm="10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13740"/>
      </p:ext>
    </p:extLst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59121"/>
      </p:ext>
    </p:extLst>
  </p:cSld>
  <p:clrMapOvr>
    <a:masterClrMapping/>
  </p:clrMapOvr>
  <p:transition spd="slow" advClick="0" advTm="10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94863"/>
      </p:ext>
    </p:extLst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  <p:sldLayoutId id="2147483753" r:id="rId14"/>
  </p:sldLayoutIdLst>
  <p:transition spd="slow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p:transition spd="slow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 spd="slow"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DD2516-3FAE-8544-9319-C37624AB1C8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slow" advClick="0" advTm="1000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A picture containing text, grass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0156680" cy="761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p:transition spd="slow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43B756-84E4-BFD8-3568-D735EA9A77B0}"/>
              </a:ext>
            </a:extLst>
          </p:cNvPr>
          <p:cNvSpPr txBox="1"/>
          <p:nvPr/>
        </p:nvSpPr>
        <p:spPr>
          <a:xfrm>
            <a:off x="3427235" y="401285"/>
            <a:ext cx="6619876" cy="2504981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defRPr/>
            </a:pPr>
            <a:r>
              <a:rPr lang="en-GB" sz="6000" dirty="0">
                <a:solidFill>
                  <a:schemeClr val="bg1"/>
                </a:solidFill>
                <a:latin typeface="Impact"/>
              </a:rPr>
              <a:t>GET A TASTE FOR UNI</a:t>
            </a:r>
          </a:p>
          <a:p>
            <a:pPr algn="ctr">
              <a:defRPr/>
            </a:pPr>
            <a:r>
              <a:rPr lang="en-GB" sz="311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3111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UoG</a:t>
            </a:r>
            <a:r>
              <a:rPr lang="en-GB" sz="311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Summer Residentials</a:t>
            </a:r>
          </a:p>
          <a:p>
            <a:pPr>
              <a:defRPr/>
            </a:pPr>
            <a:endParaRPr lang="en-GB" sz="1333" dirty="0">
              <a:solidFill>
                <a:schemeClr val="bg1"/>
              </a:solidFill>
              <a:latin typeface="Impact"/>
            </a:endParaRPr>
          </a:p>
          <a:p>
            <a:pPr>
              <a:defRPr/>
            </a:pPr>
            <a:r>
              <a:rPr lang="en-GB" sz="2667" dirty="0">
                <a:solidFill>
                  <a:schemeClr val="bg1"/>
                </a:solidFill>
                <a:latin typeface="Impact"/>
              </a:rPr>
              <a:t>    YEAR 12: TUESDAY 8 – FRIDAY 11</a:t>
            </a:r>
            <a:r>
              <a:rPr lang="en-GB" sz="2667" baseline="30000" dirty="0">
                <a:solidFill>
                  <a:schemeClr val="bg1"/>
                </a:solidFill>
                <a:latin typeface="Impact"/>
              </a:rPr>
              <a:t> </a:t>
            </a:r>
            <a:r>
              <a:rPr lang="en-GB" sz="2667" dirty="0">
                <a:solidFill>
                  <a:schemeClr val="bg1"/>
                </a:solidFill>
                <a:latin typeface="Impact"/>
              </a:rPr>
              <a:t>JULY 2025</a:t>
            </a:r>
          </a:p>
          <a:p>
            <a:pPr>
              <a:defRPr/>
            </a:pPr>
            <a:r>
              <a:rPr lang="en-GB" sz="2667" dirty="0">
                <a:solidFill>
                  <a:schemeClr val="bg1"/>
                </a:solidFill>
                <a:latin typeface="Impact"/>
              </a:rPr>
              <a:t>    YEAR 10: TUESDAY 15  – FRIDAY 18 JULY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1B80E-362A-C73F-E3E2-34D6A663E617}"/>
              </a:ext>
            </a:extLst>
          </p:cNvPr>
          <p:cNvSpPr txBox="1"/>
          <p:nvPr/>
        </p:nvSpPr>
        <p:spPr>
          <a:xfrm>
            <a:off x="3607393" y="3130429"/>
            <a:ext cx="6259561" cy="11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>
              <a:defRPr/>
            </a:pPr>
            <a:r>
              <a:rPr lang="en-GB" sz="2333" dirty="0"/>
              <a:t>Our free summer residentials are the perfect way to experience </a:t>
            </a:r>
            <a:r>
              <a:rPr lang="en-GB" sz="2333" dirty="0" err="1"/>
              <a:t>uni</a:t>
            </a:r>
            <a:r>
              <a:rPr lang="en-GB" sz="2333" dirty="0"/>
              <a:t> first-hand. </a:t>
            </a:r>
            <a:endParaRPr lang="en-GB" sz="2333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defTabSz="761992">
              <a:defRPr/>
            </a:pPr>
            <a:r>
              <a:rPr lang="en-GB" sz="2333" dirty="0">
                <a:solidFill>
                  <a:prstClr val="black"/>
                </a:solidFill>
                <a:latin typeface="Impact" panose="020B0806030902050204" pitchFamily="34" charset="0"/>
              </a:rPr>
              <a:t>                                                           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17E896A-3406-3174-9CEB-47B8E96D5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4" y="4543302"/>
            <a:ext cx="2433269" cy="2433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3A233F-C279-DFDA-9D59-7821E0F7195A}"/>
              </a:ext>
            </a:extLst>
          </p:cNvPr>
          <p:cNvSpPr txBox="1"/>
          <p:nvPr/>
        </p:nvSpPr>
        <p:spPr>
          <a:xfrm>
            <a:off x="2706345" y="6976569"/>
            <a:ext cx="392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>
              <a:defRPr/>
            </a:pPr>
            <a:r>
              <a:rPr lang="en-GB" sz="1667" b="1" dirty="0">
                <a:solidFill>
                  <a:schemeClr val="bg1"/>
                </a:solidFill>
              </a:rPr>
              <a:t>glos.ac.uk/residentials25</a:t>
            </a:r>
            <a:r>
              <a:rPr lang="en-GB" sz="2000" dirty="0">
                <a:solidFill>
                  <a:schemeClr val="bg1"/>
                </a:solidFill>
                <a:latin typeface="Impact" panose="020B0806030902050204" pitchFamily="34" charset="0"/>
              </a:rPr>
              <a:t>                                            </a:t>
            </a:r>
            <a:endParaRPr lang="en-GB" sz="1333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BA8C50-16CD-0324-2A18-C5043CEAD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146778" cy="76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C726B2-408B-8EB9-A3F2-9340DB9942EB}"/>
              </a:ext>
            </a:extLst>
          </p:cNvPr>
          <p:cNvSpPr txBox="1"/>
          <p:nvPr/>
        </p:nvSpPr>
        <p:spPr>
          <a:xfrm>
            <a:off x="6178902" y="4685877"/>
            <a:ext cx="3688051" cy="190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>
              <a:defRPr/>
            </a:pPr>
            <a:r>
              <a:rPr lang="en-GB" sz="3556" dirty="0">
                <a:solidFill>
                  <a:prstClr val="white"/>
                </a:solidFill>
                <a:latin typeface="Impact" panose="020B0806030902050204" pitchFamily="34" charset="0"/>
              </a:rPr>
              <a:t>FIND OUT MORE </a:t>
            </a:r>
          </a:p>
          <a:p>
            <a:pPr algn="ctr" defTabSz="761992">
              <a:defRPr/>
            </a:pPr>
            <a:r>
              <a:rPr lang="en-GB" sz="3556" dirty="0">
                <a:solidFill>
                  <a:prstClr val="white"/>
                </a:solidFill>
                <a:latin typeface="Impact" panose="020B0806030902050204" pitchFamily="34" charset="0"/>
              </a:rPr>
              <a:t>AND APPLY</a:t>
            </a:r>
            <a:endParaRPr lang="en-GB" sz="111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algn="ctr" defTabSz="761992">
              <a:defRPr/>
            </a:pPr>
            <a:r>
              <a:rPr lang="en-GB" sz="2000" b="1" dirty="0">
                <a:solidFill>
                  <a:prstClr val="black"/>
                </a:solidFill>
              </a:rPr>
              <a:t>scan the QR code</a:t>
            </a:r>
            <a:r>
              <a:rPr lang="en-GB" sz="2333" b="1" dirty="0">
                <a:solidFill>
                  <a:prstClr val="black"/>
                </a:solidFill>
              </a:rPr>
              <a:t>                                </a:t>
            </a:r>
          </a:p>
          <a:p>
            <a:pPr defTabSz="761992">
              <a:defRPr/>
            </a:pPr>
            <a:r>
              <a:rPr lang="en-GB" sz="2333" dirty="0">
                <a:solidFill>
                  <a:prstClr val="black"/>
                </a:solidFill>
                <a:latin typeface="Impact" panose="020B0806030902050204" pitchFamily="34" charset="0"/>
              </a:rPr>
              <a:t>                                                           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8569285"/>
      </p:ext>
    </p:extLst>
  </p:cSld>
  <p:clrMapOvr>
    <a:masterClrMapping/>
  </p:clrMapOvr>
  <p:transition spd="slow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581095"/>
      </p:ext>
    </p:extLst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295217"/>
      </p:ext>
    </p:extLst>
  </p:cSld>
  <p:clrMapOvr>
    <a:masterClrMapping/>
  </p:clrMapOvr>
  <p:transition spd="slow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9D45A51D-E000-9B0B-EBAD-E1425CE65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-381"/>
            <a:ext cx="10159492" cy="76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62199"/>
      </p:ext>
    </p:extLst>
  </p:cSld>
  <p:clrMapOvr>
    <a:masterClrMapping/>
  </p:clrMapOvr>
  <p:transition spd="slow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p:transition spd="slow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p:transition spd="slow"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p:transition spd="slow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p:transition spd="slow" advClick="0" advTm="10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182</Words>
  <Application>Microsoft Office PowerPoint</Application>
  <PresentationFormat>Custom</PresentationFormat>
  <Paragraphs>22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Corbel</vt:lpstr>
      <vt:lpstr>Impact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2025-03-04T12:16:16Z</dcterms:modified>
  <dc:language/>
</cp:coreProperties>
</file>