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61" r:id="rId2"/>
    <p:sldMasterId id="2147483687" r:id="rId3"/>
    <p:sldMasterId id="2147483738" r:id="rId4"/>
  </p:sldMasterIdLst>
  <p:notesMasterIdLst>
    <p:notesMasterId r:id="rId15"/>
  </p:notesMasterIdLst>
  <p:sldIdLst>
    <p:sldId id="256" r:id="rId5"/>
    <p:sldId id="752" r:id="rId6"/>
    <p:sldId id="273" r:id="rId7"/>
    <p:sldId id="761" r:id="rId8"/>
    <p:sldId id="316" r:id="rId9"/>
    <p:sldId id="756" r:id="rId10"/>
    <p:sldId id="754" r:id="rId11"/>
    <p:sldId id="751" r:id="rId12"/>
    <p:sldId id="257" r:id="rId13"/>
    <p:sldId id="414" r:id="rId14"/>
  </p:sldIdLst>
  <p:sldSz cx="10160000" cy="7620000"/>
  <p:notesSz cx="7559675" cy="10691813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87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Click to edit the notes' format</a:t>
            </a:r>
          </a:p>
        </p:txBody>
      </p:sp>
      <p:sp>
        <p:nvSpPr>
          <p:cNvPr id="245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246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247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248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37537AD-B5B0-4D3D-9A21-B4AC8BAB577F}" type="slidenum"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en-GB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maller image 1_curved_f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2">
            <a:extLst>
              <a:ext uri="{FF2B5EF4-FFF2-40B4-BE49-F238E27FC236}">
                <a16:creationId xmlns:a16="http://schemas.microsoft.com/office/drawing/2014/main" id="{D9BEF947-7AF9-6DB8-F913-38AA510BC17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773934" y="-35963"/>
            <a:ext cx="3726453" cy="7692566"/>
          </a:xfrm>
          <a:custGeom>
            <a:avLst/>
            <a:gdLst>
              <a:gd name="connsiteX0" fmla="*/ 0 w 6895148"/>
              <a:gd name="connsiteY0" fmla="*/ 0 h 4543747"/>
              <a:gd name="connsiteX1" fmla="*/ 6895148 w 6895148"/>
              <a:gd name="connsiteY1" fmla="*/ 0 h 4543747"/>
              <a:gd name="connsiteX2" fmla="*/ 6895148 w 6895148"/>
              <a:gd name="connsiteY2" fmla="*/ 3734300 h 4543747"/>
              <a:gd name="connsiteX3" fmla="*/ 6662738 w 6895148"/>
              <a:gd name="connsiteY3" fmla="*/ 4543747 h 4543747"/>
              <a:gd name="connsiteX4" fmla="*/ 6034088 w 6895148"/>
              <a:gd name="connsiteY4" fmla="*/ 4524723 h 4543747"/>
              <a:gd name="connsiteX5" fmla="*/ 5294948 w 6895148"/>
              <a:gd name="connsiteY5" fmla="*/ 4535186 h 4543747"/>
              <a:gd name="connsiteX6" fmla="*/ 226695 w 6895148"/>
              <a:gd name="connsiteY6" fmla="*/ 4535186 h 4543747"/>
              <a:gd name="connsiteX7" fmla="*/ 0 w 6895148"/>
              <a:gd name="connsiteY7" fmla="*/ 3734300 h 4543747"/>
              <a:gd name="connsiteX0" fmla="*/ 0 w 6895148"/>
              <a:gd name="connsiteY0" fmla="*/ 0 h 4543747"/>
              <a:gd name="connsiteX1" fmla="*/ 6895148 w 6895148"/>
              <a:gd name="connsiteY1" fmla="*/ 0 h 4543747"/>
              <a:gd name="connsiteX2" fmla="*/ 6895148 w 6895148"/>
              <a:gd name="connsiteY2" fmla="*/ 3734300 h 4543747"/>
              <a:gd name="connsiteX3" fmla="*/ 6662738 w 6895148"/>
              <a:gd name="connsiteY3" fmla="*/ 4543747 h 4543747"/>
              <a:gd name="connsiteX4" fmla="*/ 5294948 w 6895148"/>
              <a:gd name="connsiteY4" fmla="*/ 4535186 h 4543747"/>
              <a:gd name="connsiteX5" fmla="*/ 226695 w 6895148"/>
              <a:gd name="connsiteY5" fmla="*/ 4535186 h 4543747"/>
              <a:gd name="connsiteX6" fmla="*/ 0 w 6895148"/>
              <a:gd name="connsiteY6" fmla="*/ 3734300 h 4543747"/>
              <a:gd name="connsiteX7" fmla="*/ 0 w 6895148"/>
              <a:gd name="connsiteY7" fmla="*/ 0 h 4543747"/>
              <a:gd name="connsiteX0" fmla="*/ 0 w 6895148"/>
              <a:gd name="connsiteY0" fmla="*/ 0 h 4536677"/>
              <a:gd name="connsiteX1" fmla="*/ 6895148 w 6895148"/>
              <a:gd name="connsiteY1" fmla="*/ 0 h 4536677"/>
              <a:gd name="connsiteX2" fmla="*/ 6895148 w 6895148"/>
              <a:gd name="connsiteY2" fmla="*/ 3734300 h 4536677"/>
              <a:gd name="connsiteX3" fmla="*/ 5623445 w 6895148"/>
              <a:gd name="connsiteY3" fmla="*/ 4536677 h 4536677"/>
              <a:gd name="connsiteX4" fmla="*/ 5294948 w 6895148"/>
              <a:gd name="connsiteY4" fmla="*/ 4535186 h 4536677"/>
              <a:gd name="connsiteX5" fmla="*/ 226695 w 6895148"/>
              <a:gd name="connsiteY5" fmla="*/ 4535186 h 4536677"/>
              <a:gd name="connsiteX6" fmla="*/ 0 w 6895148"/>
              <a:gd name="connsiteY6" fmla="*/ 3734300 h 4536677"/>
              <a:gd name="connsiteX7" fmla="*/ 0 w 6895148"/>
              <a:gd name="connsiteY7" fmla="*/ 0 h 4536677"/>
              <a:gd name="connsiteX0" fmla="*/ 0 w 6895148"/>
              <a:gd name="connsiteY0" fmla="*/ 0 h 4536677"/>
              <a:gd name="connsiteX1" fmla="*/ 6895148 w 6895148"/>
              <a:gd name="connsiteY1" fmla="*/ 0 h 4536677"/>
              <a:gd name="connsiteX2" fmla="*/ 5855855 w 6895148"/>
              <a:gd name="connsiteY2" fmla="*/ 3790861 h 4536677"/>
              <a:gd name="connsiteX3" fmla="*/ 5623445 w 6895148"/>
              <a:gd name="connsiteY3" fmla="*/ 4536677 h 4536677"/>
              <a:gd name="connsiteX4" fmla="*/ 5294948 w 6895148"/>
              <a:gd name="connsiteY4" fmla="*/ 4535186 h 4536677"/>
              <a:gd name="connsiteX5" fmla="*/ 226695 w 6895148"/>
              <a:gd name="connsiteY5" fmla="*/ 4535186 h 4536677"/>
              <a:gd name="connsiteX6" fmla="*/ 0 w 6895148"/>
              <a:gd name="connsiteY6" fmla="*/ 3734300 h 4536677"/>
              <a:gd name="connsiteX7" fmla="*/ 0 w 6895148"/>
              <a:gd name="connsiteY7" fmla="*/ 0 h 453667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5623445 w 5869995"/>
              <a:gd name="connsiteY3" fmla="*/ 4614447 h 4614447"/>
              <a:gd name="connsiteX4" fmla="*/ 5294948 w 5869995"/>
              <a:gd name="connsiteY4" fmla="*/ 4612956 h 4614447"/>
              <a:gd name="connsiteX5" fmla="*/ 226695 w 5869995"/>
              <a:gd name="connsiteY5" fmla="*/ 4612956 h 4614447"/>
              <a:gd name="connsiteX6" fmla="*/ 0 w 5869995"/>
              <a:gd name="connsiteY6" fmla="*/ 3812070 h 4614447"/>
              <a:gd name="connsiteX7" fmla="*/ 0 w 5869995"/>
              <a:gd name="connsiteY7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5623445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5855855 w 5869995"/>
              <a:gd name="connsiteY2" fmla="*/ 3868631 h 4614447"/>
              <a:gd name="connsiteX3" fmla="*/ 2710597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5869995"/>
              <a:gd name="connsiteY0" fmla="*/ 77770 h 4614447"/>
              <a:gd name="connsiteX1" fmla="*/ 5869995 w 5869995"/>
              <a:gd name="connsiteY1" fmla="*/ 0 h 4614447"/>
              <a:gd name="connsiteX2" fmla="*/ 2928866 w 5869995"/>
              <a:gd name="connsiteY2" fmla="*/ 3819140 h 4614447"/>
              <a:gd name="connsiteX3" fmla="*/ 2710597 w 5869995"/>
              <a:gd name="connsiteY3" fmla="*/ 4614447 h 4614447"/>
              <a:gd name="connsiteX4" fmla="*/ 226695 w 5869995"/>
              <a:gd name="connsiteY4" fmla="*/ 4612956 h 4614447"/>
              <a:gd name="connsiteX5" fmla="*/ 0 w 5869995"/>
              <a:gd name="connsiteY5" fmla="*/ 3812070 h 4614447"/>
              <a:gd name="connsiteX6" fmla="*/ 0 w 5869995"/>
              <a:gd name="connsiteY6" fmla="*/ 77770 h 4614447"/>
              <a:gd name="connsiteX0" fmla="*/ 0 w 2930226"/>
              <a:gd name="connsiteY0" fmla="*/ 14139 h 4550816"/>
              <a:gd name="connsiteX1" fmla="*/ 2928866 w 2930226"/>
              <a:gd name="connsiteY1" fmla="*/ 0 h 4550816"/>
              <a:gd name="connsiteX2" fmla="*/ 2928866 w 2930226"/>
              <a:gd name="connsiteY2" fmla="*/ 3755509 h 4550816"/>
              <a:gd name="connsiteX3" fmla="*/ 2710597 w 2930226"/>
              <a:gd name="connsiteY3" fmla="*/ 4550816 h 4550816"/>
              <a:gd name="connsiteX4" fmla="*/ 226695 w 2930226"/>
              <a:gd name="connsiteY4" fmla="*/ 4549325 h 4550816"/>
              <a:gd name="connsiteX5" fmla="*/ 0 w 2930226"/>
              <a:gd name="connsiteY5" fmla="*/ 3748439 h 4550816"/>
              <a:gd name="connsiteX6" fmla="*/ 0 w 2930226"/>
              <a:gd name="connsiteY6" fmla="*/ 14139 h 4550816"/>
              <a:gd name="connsiteX0" fmla="*/ 0 w 2930226"/>
              <a:gd name="connsiteY0" fmla="*/ 0 h 4536677"/>
              <a:gd name="connsiteX1" fmla="*/ 2928867 w 2930226"/>
              <a:gd name="connsiteY1" fmla="*/ 7071 h 4536677"/>
              <a:gd name="connsiteX2" fmla="*/ 2928866 w 2930226"/>
              <a:gd name="connsiteY2" fmla="*/ 3741370 h 4536677"/>
              <a:gd name="connsiteX3" fmla="*/ 2710597 w 2930226"/>
              <a:gd name="connsiteY3" fmla="*/ 4536677 h 4536677"/>
              <a:gd name="connsiteX4" fmla="*/ 226695 w 2930226"/>
              <a:gd name="connsiteY4" fmla="*/ 4535186 h 4536677"/>
              <a:gd name="connsiteX5" fmla="*/ 0 w 2930226"/>
              <a:gd name="connsiteY5" fmla="*/ 3734300 h 4536677"/>
              <a:gd name="connsiteX6" fmla="*/ 0 w 2930226"/>
              <a:gd name="connsiteY6" fmla="*/ 0 h 4536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30226" h="4536677">
                <a:moveTo>
                  <a:pt x="0" y="0"/>
                </a:moveTo>
                <a:lnTo>
                  <a:pt x="2928867" y="7071"/>
                </a:lnTo>
                <a:cubicBezTo>
                  <a:pt x="2924154" y="1296615"/>
                  <a:pt x="2933579" y="2451826"/>
                  <a:pt x="2928866" y="3741370"/>
                </a:cubicBezTo>
                <a:cubicBezTo>
                  <a:pt x="2928866" y="4026721"/>
                  <a:pt x="2857282" y="4290323"/>
                  <a:pt x="2710597" y="4536677"/>
                </a:cubicBezTo>
                <a:lnTo>
                  <a:pt x="226695" y="4535186"/>
                </a:lnTo>
                <a:cubicBezTo>
                  <a:pt x="78105" y="4292637"/>
                  <a:pt x="0" y="4015847"/>
                  <a:pt x="0" y="3734300"/>
                </a:cubicBezTo>
                <a:lnTo>
                  <a:pt x="0" y="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E84FF633-8648-5B8E-FDE1-20D4E07881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3471" y="696994"/>
            <a:ext cx="5923146" cy="68433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sz="4448" b="0" i="0">
                <a:solidFill>
                  <a:srgbClr val="003C3B"/>
                </a:solidFill>
                <a:latin typeface="Outfit" pitchFamily="2" charset="0"/>
              </a:defRPr>
            </a:lvl1pPr>
          </a:lstStyle>
          <a:p>
            <a:r>
              <a:rPr lang="en-GB" dirty="0"/>
              <a:t>Title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B471F20-0E7D-7E9B-649C-B83BA34FE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97" y="1759289"/>
            <a:ext cx="5924347" cy="4359671"/>
          </a:xfrm>
          <a:prstGeom prst="rect">
            <a:avLst/>
          </a:prstGeom>
        </p:spPr>
        <p:txBody>
          <a:bodyPr lIns="0" tIns="0" rIns="0" bIns="0"/>
          <a:lstStyle>
            <a:lvl1pPr>
              <a:defRPr sz="2156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1pPr>
            <a:lvl2pPr>
              <a:defRPr sz="1886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2pPr>
            <a:lvl3pPr>
              <a:defRPr sz="1618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3pPr>
            <a:lvl4pPr>
              <a:defRPr sz="1348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4pPr>
            <a:lvl5pPr>
              <a:defRPr sz="1213" b="0" i="0">
                <a:solidFill>
                  <a:srgbClr val="003C3B"/>
                </a:solidFill>
                <a:latin typeface="Outfit" pitchFamily="2" charset="0"/>
                <a:ea typeface="Inter" panose="02000503000000020004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4139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9012-5DF8-4D02-AC1C-3CC634BCE5C8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A3D66A-6AF3-44A9-AA4B-8A86266D70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022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Master swansea no s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30326672-647B-AE9E-E6FB-3883ADC765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65" y="3480153"/>
            <a:ext cx="4656667" cy="4139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>
            <a:extLst>
              <a:ext uri="{FF2B5EF4-FFF2-40B4-BE49-F238E27FC236}">
                <a16:creationId xmlns:a16="http://schemas.microsoft.com/office/drawing/2014/main" id="{1C0AD831-19CE-B96B-A840-2CB165992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897" y="2"/>
            <a:ext cx="1553104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B5A998B-7FF3-3962-D300-2D83ED10EAD4}"/>
              </a:ext>
            </a:extLst>
          </p:cNvPr>
          <p:cNvSpPr/>
          <p:nvPr/>
        </p:nvSpPr>
        <p:spPr>
          <a:xfrm rot="10800000">
            <a:off x="5625981" y="6580590"/>
            <a:ext cx="387029" cy="1129944"/>
          </a:xfrm>
          <a:prstGeom prst="rect">
            <a:avLst/>
          </a:prstGeom>
          <a:gradFill>
            <a:gsLst>
              <a:gs pos="20000">
                <a:schemeClr val="accent1">
                  <a:lumMod val="5000"/>
                  <a:lumOff val="95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500"/>
          </a:p>
        </p:txBody>
      </p:sp>
    </p:spTree>
    <p:extLst>
      <p:ext uri="{BB962C8B-B14F-4D97-AF65-F5344CB8AC3E}">
        <p14:creationId xmlns:p14="http://schemas.microsoft.com/office/powerpoint/2010/main" val="72752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8A830FC-6FBA-45DD-9B5E-45842A7F4481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0F36C06A-2D77-4B03-A326-FD036ED125B6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AAB03BC1-BD69-4EC8-863D-6FC9A66A2A0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5959193-931E-484C-ABFC-5AE9BC809050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B4E8726-E9F7-487B-A74C-746BB78C337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FE27578-4B19-4DEA-A3DC-5A68D3ECBF1D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60F13042-6DCF-4D4F-96C1-8E93A648F75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F21ADF46-33CE-44B7-A2D0-8F4CDD2A2B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C9C38011-E55B-468F-8093-BAC387544B5E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555C0A1B-A4EE-418D-815A-4C2ACE06884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D58C4519-896C-46F3-B558-60547D5233F3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359928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6690600" y="178308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50796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359928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6690600" y="4091400"/>
            <a:ext cx="294372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184B4053-491A-4EC9-9FD5-0FA156FD1D9B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247070"/>
            <a:ext cx="8636000" cy="2652889"/>
          </a:xfrm>
        </p:spPr>
        <p:txBody>
          <a:bodyPr anchor="b"/>
          <a:lstStyle>
            <a:lvl1pPr algn="ctr">
              <a:defRPr sz="6667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4002264"/>
            <a:ext cx="7620000" cy="1839736"/>
          </a:xfrm>
        </p:spPr>
        <p:txBody>
          <a:bodyPr/>
          <a:lstStyle>
            <a:lvl1pPr marL="0" indent="0" algn="ctr">
              <a:buNone/>
              <a:defRPr sz="2667"/>
            </a:lvl1pPr>
            <a:lvl2pPr marL="507995" indent="0" algn="ctr">
              <a:buNone/>
              <a:defRPr sz="2222"/>
            </a:lvl2pPr>
            <a:lvl3pPr marL="1015990" indent="0" algn="ctr">
              <a:buNone/>
              <a:defRPr sz="2000"/>
            </a:lvl3pPr>
            <a:lvl4pPr marL="1523985" indent="0" algn="ctr">
              <a:buNone/>
              <a:defRPr sz="1778"/>
            </a:lvl4pPr>
            <a:lvl5pPr marL="2031980" indent="0" algn="ctr">
              <a:buNone/>
              <a:defRPr sz="1778"/>
            </a:lvl5pPr>
            <a:lvl6pPr marL="2539975" indent="0" algn="ctr">
              <a:buNone/>
              <a:defRPr sz="1778"/>
            </a:lvl6pPr>
            <a:lvl7pPr marL="3047970" indent="0" algn="ctr">
              <a:buNone/>
              <a:defRPr sz="1778"/>
            </a:lvl7pPr>
            <a:lvl8pPr marL="3555964" indent="0" algn="ctr">
              <a:buNone/>
              <a:defRPr sz="1778"/>
            </a:lvl8pPr>
            <a:lvl9pPr marL="4063959" indent="0" algn="ctr">
              <a:buNone/>
              <a:defRPr sz="1778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31044-C997-1A42-8246-CBDE2301E441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632EB-FD89-8A40-ACFC-D3FAEA36CC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106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4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7960" y="303840"/>
            <a:ext cx="9143280" cy="589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193360" y="409140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5079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193360" y="1783080"/>
            <a:ext cx="446184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507960" y="4091400"/>
            <a:ext cx="9143280" cy="2107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en-GB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3.e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34" r:id="rId13"/>
    <p:sldLayoutId id="2147483736" r:id="rId14"/>
    <p:sldLayoutId id="2147483737" r:id="rId15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6"/>
          <p:cNvSpPr/>
          <p:nvPr/>
        </p:nvSpPr>
        <p:spPr>
          <a:xfrm>
            <a:off x="0" y="490320"/>
            <a:ext cx="10156680" cy="6997680"/>
          </a:xfrm>
          <a:prstGeom prst="rect">
            <a:avLst/>
          </a:prstGeom>
          <a:solidFill>
            <a:srgbClr val="E6005B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350" b="0" strike="noStrike" spc="-1">
              <a:solidFill>
                <a:srgbClr val="E6005B"/>
              </a:solidFill>
              <a:latin typeface="Calibri"/>
              <a:ea typeface="DejaVu Sans"/>
            </a:endParaRPr>
          </a:p>
        </p:txBody>
      </p:sp>
      <p:pic>
        <p:nvPicPr>
          <p:cNvPr id="39" name="Picture 3"/>
          <p:cNvPicPr/>
          <p:nvPr/>
        </p:nvPicPr>
        <p:blipFill>
          <a:blip r:embed="rId14"/>
          <a:stretch/>
        </p:blipFill>
        <p:spPr>
          <a:xfrm>
            <a:off x="369000" y="889200"/>
            <a:ext cx="2852640" cy="1118880"/>
          </a:xfrm>
          <a:prstGeom prst="rect">
            <a:avLst/>
          </a:prstGeom>
          <a:ln w="0">
            <a:noFill/>
          </a:ln>
        </p:spPr>
      </p:pic>
      <p:sp>
        <p:nvSpPr>
          <p:cNvPr id="40" name="PlaceHolder 1"/>
          <p:cNvSpPr>
            <a:spLocks noGrp="1"/>
          </p:cNvSpPr>
          <p:nvPr>
            <p:ph type="dt" idx="1"/>
          </p:nvPr>
        </p:nvSpPr>
        <p:spPr>
          <a:xfrm>
            <a:off x="5229360" y="6731280"/>
            <a:ext cx="4558320" cy="395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ftr" idx="3"/>
          </p:nvPr>
        </p:nvSpPr>
        <p:spPr>
          <a:xfrm>
            <a:off x="3365280" y="7062840"/>
            <a:ext cx="3425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21" name="PlaceHolder 2"/>
          <p:cNvSpPr>
            <a:spLocks noGrp="1"/>
          </p:cNvSpPr>
          <p:nvPr>
            <p:ph type="sldNum" idx="4"/>
          </p:nvPr>
        </p:nvSpPr>
        <p:spPr>
          <a:xfrm>
            <a:off x="717552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en-GB" sz="1200" b="0" strike="noStrike" spc="-1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CEBC3FC-DB17-46A9-813D-4DF509FF3976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en-GB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dt" idx="5"/>
          </p:nvPr>
        </p:nvSpPr>
        <p:spPr>
          <a:xfrm>
            <a:off x="698040" y="7062840"/>
            <a:ext cx="2282760" cy="4024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en-GB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en-GB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23" name="PlaceHolder 4"/>
          <p:cNvSpPr>
            <a:spLocks noGrp="1"/>
          </p:cNvSpPr>
          <p:nvPr>
            <p:ph type="title"/>
          </p:nvPr>
        </p:nvSpPr>
        <p:spPr>
          <a:xfrm>
            <a:off x="507960" y="303840"/>
            <a:ext cx="9143280" cy="1271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5"/>
          <p:cNvSpPr>
            <a:spLocks noGrp="1"/>
          </p:cNvSpPr>
          <p:nvPr>
            <p:ph type="body"/>
          </p:nvPr>
        </p:nvSpPr>
        <p:spPr>
          <a:xfrm>
            <a:off x="507960" y="1783080"/>
            <a:ext cx="9143280" cy="4419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27" r:id="rId13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667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eter.ac.uk/discoveruniversity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Picture 6" descr="A picture containing text, grass&#10;&#10;Description automatically generated"/>
          <p:cNvPicPr/>
          <p:nvPr/>
        </p:nvPicPr>
        <p:blipFill>
          <a:blip r:embed="rId2"/>
          <a:stretch/>
        </p:blipFill>
        <p:spPr>
          <a:xfrm>
            <a:off x="0" y="0"/>
            <a:ext cx="10156680" cy="7616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7BF73678-320E-8799-7310-FF7F764C06A8}"/>
              </a:ext>
            </a:extLst>
          </p:cNvPr>
          <p:cNvSpPr txBox="1"/>
          <p:nvPr/>
        </p:nvSpPr>
        <p:spPr>
          <a:xfrm>
            <a:off x="1822018" y="6678314"/>
            <a:ext cx="39511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03C3C"/>
                </a:solidFill>
                <a:latin typeface="Outfit" pitchFamily="2" charset="0"/>
              </a:rPr>
              <a:t>@DiscoverUniExe</a:t>
            </a:r>
          </a:p>
        </p:txBody>
      </p:sp>
      <p:pic>
        <p:nvPicPr>
          <p:cNvPr id="3" name="Picture 2" descr="A logo with text on it&#10;&#10;Description automatically generated">
            <a:extLst>
              <a:ext uri="{FF2B5EF4-FFF2-40B4-BE49-F238E27FC236}">
                <a16:creationId xmlns:a16="http://schemas.microsoft.com/office/drawing/2014/main" id="{AC5B890E-6038-CFC7-2DF5-6D45C417AA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16" y="451759"/>
            <a:ext cx="4382000" cy="28854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F1DE83-B455-96F6-E7C1-08CF4828DE96}"/>
              </a:ext>
            </a:extLst>
          </p:cNvPr>
          <p:cNvSpPr txBox="1"/>
          <p:nvPr/>
        </p:nvSpPr>
        <p:spPr>
          <a:xfrm>
            <a:off x="1808142" y="7062142"/>
            <a:ext cx="96930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latin typeface="Outfit" pitchFamily="2" charset="0"/>
                <a:hlinkClick r:id="rId3"/>
              </a:rPr>
              <a:t>www.exeter.ac.uk/discoveruniversity</a:t>
            </a:r>
            <a:endParaRPr lang="en-GB" sz="2000" dirty="0">
              <a:latin typeface="Outfit" pitchFamily="2" charset="0"/>
            </a:endParaRPr>
          </a:p>
          <a:p>
            <a:endParaRPr lang="en-GB" sz="2000" dirty="0">
              <a:latin typeface="Outfi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787411-C519-CF2B-CC94-D24AD3227C32}"/>
              </a:ext>
            </a:extLst>
          </p:cNvPr>
          <p:cNvSpPr txBox="1"/>
          <p:nvPr/>
        </p:nvSpPr>
        <p:spPr>
          <a:xfrm>
            <a:off x="247415" y="2822126"/>
            <a:ext cx="6262587" cy="1870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22" dirty="0">
                <a:solidFill>
                  <a:srgbClr val="003C3C"/>
                </a:solidFill>
                <a:latin typeface="Outfit" pitchFamily="2" charset="0"/>
              </a:rPr>
              <a:t>The University of Exeter has added a range of </a:t>
            </a:r>
            <a:r>
              <a:rPr lang="en-GB" sz="2222" b="1" dirty="0">
                <a:solidFill>
                  <a:srgbClr val="003C3C"/>
                </a:solidFill>
                <a:latin typeface="Outfit" pitchFamily="2" charset="0"/>
              </a:rPr>
              <a:t>T levels </a:t>
            </a:r>
            <a:r>
              <a:rPr lang="en-GB" sz="2222" dirty="0">
                <a:solidFill>
                  <a:srgbClr val="003C3C"/>
                </a:solidFill>
                <a:latin typeface="Outfit" pitchFamily="2" charset="0"/>
              </a:rPr>
              <a:t>to its accepted qualifications list.</a:t>
            </a:r>
          </a:p>
          <a:p>
            <a:endParaRPr lang="en-GB" sz="1778" dirty="0">
              <a:solidFill>
                <a:srgbClr val="003C3C"/>
              </a:solidFill>
              <a:latin typeface="Outfit" pitchFamily="2" charset="0"/>
            </a:endParaRPr>
          </a:p>
          <a:p>
            <a:endParaRPr lang="en-GB" sz="1778" dirty="0">
              <a:solidFill>
                <a:srgbClr val="003C3C"/>
              </a:solidFill>
              <a:latin typeface="Outfit" pitchFamily="2" charset="0"/>
            </a:endParaRPr>
          </a:p>
          <a:p>
            <a:r>
              <a:rPr lang="en-GB" sz="1778" dirty="0">
                <a:solidFill>
                  <a:srgbClr val="003C3C"/>
                </a:solidFill>
                <a:latin typeface="Outfit" pitchFamily="2" charset="0"/>
              </a:rPr>
              <a:t>Visit our course pages using the QR code below to find out more.</a:t>
            </a:r>
          </a:p>
        </p:txBody>
      </p:sp>
      <p:pic>
        <p:nvPicPr>
          <p:cNvPr id="23" name="Picture Placeholder 22" descr="A aerial view of a city&#10;&#10;Description automatically generated">
            <a:extLst>
              <a:ext uri="{FF2B5EF4-FFF2-40B4-BE49-F238E27FC236}">
                <a16:creationId xmlns:a16="http://schemas.microsoft.com/office/drawing/2014/main" id="{DDEAB907-8030-1799-3279-50BA6E5EF0A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3CD745C-A626-87A3-6C24-AA542072C5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6571"/>
          <a:stretch/>
        </p:blipFill>
        <p:spPr>
          <a:xfrm>
            <a:off x="2498322" y="4515617"/>
            <a:ext cx="2462930" cy="1990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CD8119-3A92-F42C-BCCE-DCFB710156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268" y="6691808"/>
            <a:ext cx="1428750" cy="79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88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walking on a sidewalk&#10;&#10;Description automatically generated">
            <a:extLst>
              <a:ext uri="{FF2B5EF4-FFF2-40B4-BE49-F238E27FC236}">
                <a16:creationId xmlns:a16="http://schemas.microsoft.com/office/drawing/2014/main" id="{9D45A51D-E000-9B0B-EBAD-E1425CE65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" y="-381"/>
            <a:ext cx="10159492" cy="7620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62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84861395-B70F-8A5B-2BAA-D15601473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800" y="5718894"/>
            <a:ext cx="5232400" cy="19011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A1794E-A4FC-D4CA-496C-A77D66008E71}"/>
              </a:ext>
            </a:extLst>
          </p:cNvPr>
          <p:cNvSpPr/>
          <p:nvPr/>
        </p:nvSpPr>
        <p:spPr>
          <a:xfrm>
            <a:off x="279400" y="1905000"/>
            <a:ext cx="5403354" cy="344709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Our Open Days and Campus Tours are a great opportunity to see our beautiful campus, take a tour of our stunning accommodation, and meet staff and students from the course you are looking to study.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5030301010600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Find out more at </a:t>
            </a:r>
            <a:r>
              <a:rPr kumimoji="0" lang="en-US" sz="22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winchester.ac.uk/study/visit-us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E1D543-E2CB-FFD2-E8C0-063C924F979F}"/>
              </a:ext>
            </a:extLst>
          </p:cNvPr>
          <p:cNvSpPr/>
          <p:nvPr/>
        </p:nvSpPr>
        <p:spPr>
          <a:xfrm>
            <a:off x="585229" y="830759"/>
            <a:ext cx="479169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Raleway" panose="020B0503030101060003" pitchFamily="34" charset="0"/>
                <a:ea typeface="+mn-ea"/>
                <a:cs typeface="+mn-cs"/>
              </a:rPr>
              <a:t>Visit Winchester!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766221-BC2B-A4FD-17D4-B4F9959605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51600" y="1114372"/>
            <a:ext cx="3023421" cy="2010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9114A9-34A4-C541-38B9-DA45043B7A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451600" y="3352800"/>
            <a:ext cx="3022552" cy="2016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6548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1637-CF86-7075-C332-0256D626EB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71739-454A-AF68-4DBD-96B219EC49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erson standing in front of a colorful wall&#10;&#10;Description automatically generated">
            <a:extLst>
              <a:ext uri="{FF2B5EF4-FFF2-40B4-BE49-F238E27FC236}">
                <a16:creationId xmlns:a16="http://schemas.microsoft.com/office/drawing/2014/main" id="{6BA42E3C-E757-DFAD-329B-B7C52E3E52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63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5ADB02-74B1-F637-C586-F23064BB75C6}"/>
              </a:ext>
            </a:extLst>
          </p:cNvPr>
          <p:cNvSpPr txBox="1"/>
          <p:nvPr/>
        </p:nvSpPr>
        <p:spPr>
          <a:xfrm>
            <a:off x="1283188" y="1646752"/>
            <a:ext cx="7593602" cy="22127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667" dirty="0">
                <a:solidFill>
                  <a:srgbClr val="011F60"/>
                </a:solidFill>
                <a:cs typeface="Arial" panose="020B0604020202020204" pitchFamily="34" charset="0"/>
              </a:rPr>
              <a:t>Discover Swansea University at one of our </a:t>
            </a:r>
          </a:p>
          <a:p>
            <a:pPr algn="ctr"/>
            <a:r>
              <a:rPr lang="en-GB" sz="2667" b="1" dirty="0">
                <a:solidFill>
                  <a:srgbClr val="011F60"/>
                </a:solidFill>
                <a:cs typeface="Arial" panose="020B0604020202020204" pitchFamily="34" charset="0"/>
              </a:rPr>
              <a:t>On-Campus Open Days:</a:t>
            </a:r>
          </a:p>
          <a:p>
            <a:pPr algn="ctr"/>
            <a:endParaRPr lang="en-GB" sz="3111" b="1" dirty="0">
              <a:solidFill>
                <a:srgbClr val="011F60"/>
              </a:solidFill>
              <a:cs typeface="Arial" panose="020B0604020202020204" pitchFamily="34" charset="0"/>
            </a:endParaRPr>
          </a:p>
          <a:p>
            <a:pPr algn="ctr"/>
            <a:r>
              <a:rPr lang="en-GB" sz="2667" b="1" dirty="0">
                <a:solidFill>
                  <a:srgbClr val="011F60"/>
                </a:solidFill>
                <a:cs typeface="Arial" panose="020B0604020202020204" pitchFamily="34" charset="0"/>
              </a:rPr>
              <a:t>Saturday 15</a:t>
            </a:r>
            <a:r>
              <a:rPr lang="en-GB" sz="2667" b="1" baseline="30000" dirty="0">
                <a:solidFill>
                  <a:srgbClr val="011F60"/>
                </a:solidFill>
                <a:cs typeface="Arial" panose="020B0604020202020204" pitchFamily="34" charset="0"/>
              </a:rPr>
              <a:t>th</a:t>
            </a:r>
            <a:r>
              <a:rPr lang="en-GB" sz="2667" b="1" dirty="0">
                <a:solidFill>
                  <a:srgbClr val="011F60"/>
                </a:solidFill>
                <a:cs typeface="Arial" panose="020B0604020202020204" pitchFamily="34" charset="0"/>
              </a:rPr>
              <a:t> February 2025</a:t>
            </a:r>
          </a:p>
          <a:p>
            <a:pPr algn="ctr"/>
            <a:r>
              <a:rPr lang="en-GB" sz="2667" b="1" dirty="0">
                <a:solidFill>
                  <a:srgbClr val="011F60"/>
                </a:solidFill>
                <a:cs typeface="Arial" panose="020B0604020202020204" pitchFamily="34" charset="0"/>
              </a:rPr>
              <a:t>Saturday 22</a:t>
            </a:r>
            <a:r>
              <a:rPr lang="en-GB" sz="2667" b="1" baseline="30000" dirty="0">
                <a:solidFill>
                  <a:srgbClr val="011F60"/>
                </a:solidFill>
                <a:cs typeface="Arial" panose="020B0604020202020204" pitchFamily="34" charset="0"/>
              </a:rPr>
              <a:t>nd</a:t>
            </a:r>
            <a:r>
              <a:rPr lang="en-GB" sz="2667" b="1" dirty="0">
                <a:solidFill>
                  <a:srgbClr val="011F60"/>
                </a:solidFill>
                <a:cs typeface="Arial" panose="020B0604020202020204" pitchFamily="34" charset="0"/>
              </a:rPr>
              <a:t> March 2025</a:t>
            </a:r>
          </a:p>
        </p:txBody>
      </p:sp>
      <p:sp>
        <p:nvSpPr>
          <p:cNvPr id="5" name="Title 21">
            <a:extLst>
              <a:ext uri="{FF2B5EF4-FFF2-40B4-BE49-F238E27FC236}">
                <a16:creationId xmlns:a16="http://schemas.microsoft.com/office/drawing/2014/main" id="{95B072FE-E09D-9906-84F9-04140AB1F979}"/>
              </a:ext>
            </a:extLst>
          </p:cNvPr>
          <p:cNvSpPr txBox="1">
            <a:spLocks/>
          </p:cNvSpPr>
          <p:nvPr/>
        </p:nvSpPr>
        <p:spPr bwMode="auto">
          <a:xfrm>
            <a:off x="3671371" y="4382103"/>
            <a:ext cx="2817236" cy="5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Lato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Lato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Lato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Lato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sz="2667" b="1" dirty="0">
                <a:solidFill>
                  <a:schemeClr val="bg1"/>
                </a:solidFill>
                <a:highlight>
                  <a:srgbClr val="2F4073"/>
                </a:highlight>
                <a:latin typeface="Futura Heavy" panose="020B0602020204020303" pitchFamily="34" charset="-79"/>
                <a:ea typeface="Futura Heavy" panose="020B0602020204020303" pitchFamily="34" charset="-79"/>
                <a:cs typeface="Futura Heavy" panose="020B0602020204020303" pitchFamily="34" charset="-79"/>
              </a:rPr>
              <a:t>Register now!</a:t>
            </a:r>
          </a:p>
        </p:txBody>
      </p:sp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0C85F114-8C2F-5645-9E5D-47FFEC98F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557" y="5013097"/>
            <a:ext cx="1998869" cy="199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0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D66C72-4B68-D63C-1E4B-98CA4D1DC2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49" y="0"/>
            <a:ext cx="10147301" cy="76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059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76C3C6-B5F6-75E5-21AA-30FCD6E452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urtle swimming in the water&#10;&#10;Description automatically generated">
            <a:extLst>
              <a:ext uri="{FF2B5EF4-FFF2-40B4-BE49-F238E27FC236}">
                <a16:creationId xmlns:a16="http://schemas.microsoft.com/office/drawing/2014/main" id="{CB26F148-B6D9-4F8E-AD88-0B752D90A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16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72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64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Box 6"/>
          <p:cNvSpPr/>
          <p:nvPr/>
        </p:nvSpPr>
        <p:spPr>
          <a:xfrm>
            <a:off x="433440" y="1122840"/>
            <a:ext cx="555768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Visit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4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 Holloway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TextBox 12"/>
          <p:cNvSpPr/>
          <p:nvPr/>
        </p:nvSpPr>
        <p:spPr>
          <a:xfrm>
            <a:off x="379800" y="2895480"/>
            <a:ext cx="4667040" cy="3015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Our Open Days and Online Open Days are a perfect opportunity to discover more about Royal Holloway, University of London. Get a tour of our campus in Egham, chat to current students and hear directly from  lecturers about the courses you are interested in. </a:t>
            </a:r>
            <a:endParaRPr lang="en-GB" sz="2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2" name="Picture 8"/>
          <p:cNvPicPr/>
          <p:nvPr/>
        </p:nvPicPr>
        <p:blipFill>
          <a:blip r:embed="rId2"/>
          <a:srcRect l="24017" t="36034" r="61876" b="39684"/>
          <a:stretch/>
        </p:blipFill>
        <p:spPr>
          <a:xfrm>
            <a:off x="349560" y="6311520"/>
            <a:ext cx="1112040" cy="1076760"/>
          </a:xfrm>
          <a:prstGeom prst="rect">
            <a:avLst/>
          </a:prstGeom>
          <a:ln w="0">
            <a:noFill/>
          </a:ln>
        </p:spPr>
      </p:pic>
      <p:sp>
        <p:nvSpPr>
          <p:cNvPr id="253" name="TextBox 9"/>
          <p:cNvSpPr/>
          <p:nvPr/>
        </p:nvSpPr>
        <p:spPr>
          <a:xfrm>
            <a:off x="1650960" y="6311520"/>
            <a:ext cx="7598520" cy="1076760"/>
          </a:xfrm>
          <a:prstGeom prst="rect">
            <a:avLst/>
          </a:prstGeom>
          <a:solidFill>
            <a:srgbClr val="1C2B3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108000" rIns="90000" bIns="108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0" strike="noStrike" spc="-1">
                <a:solidFill>
                  <a:srgbClr val="FFFFFF"/>
                </a:solidFill>
                <a:latin typeface="Corbel"/>
                <a:ea typeface="DejaVu Sans"/>
              </a:rPr>
              <a:t>Find out more and book your place 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2400" b="1" strike="noStrike" spc="-1">
                <a:solidFill>
                  <a:srgbClr val="FFFFFF"/>
                </a:solidFill>
                <a:latin typeface="Corbel"/>
                <a:ea typeface="DejaVu Sans"/>
              </a:rPr>
              <a:t>royalholloway.ac.uk/opendays</a:t>
            </a:r>
            <a:endParaRPr lang="en-GB" sz="2400" b="0" strike="noStrike" spc="-1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254" name="Picture 17" descr="A picture containing sky, outdoor, group&#10;&#10;Description automatically generated"/>
          <p:cNvPicPr/>
          <p:nvPr/>
        </p:nvPicPr>
        <p:blipFill>
          <a:blip r:embed="rId3"/>
          <a:stretch/>
        </p:blipFill>
        <p:spPr>
          <a:xfrm>
            <a:off x="5441400" y="3273120"/>
            <a:ext cx="4305240" cy="280116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5" name="Picture 18" descr="A sign in front of a building&#10;&#10;Description automatically generated with medium confidence"/>
          <p:cNvPicPr/>
          <p:nvPr/>
        </p:nvPicPr>
        <p:blipFill>
          <a:blip r:embed="rId4"/>
          <a:stretch/>
        </p:blipFill>
        <p:spPr>
          <a:xfrm>
            <a:off x="5441400" y="250560"/>
            <a:ext cx="4281840" cy="2853720"/>
          </a:xfrm>
          <a:prstGeom prst="rect">
            <a:avLst/>
          </a:prstGeom>
          <a:ln w="12700">
            <a:solidFill>
              <a:srgbClr val="FFFFFF"/>
            </a:solidFill>
            <a:round/>
          </a:ln>
        </p:spPr>
      </p:pic>
      <p:pic>
        <p:nvPicPr>
          <p:cNvPr id="256" name="Picture 5" descr="Colour Logo new"/>
          <p:cNvPicPr/>
          <p:nvPr/>
        </p:nvPicPr>
        <p:blipFill>
          <a:blip r:embed="rId5"/>
          <a:stretch/>
        </p:blipFill>
        <p:spPr>
          <a:xfrm>
            <a:off x="7614360" y="6311520"/>
            <a:ext cx="2108880" cy="1076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000"/>
    </mc:Choice>
    <mc:Fallback>
      <p:transition advClick="0" advTm="1000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EKEYPADS" val="1,2,3,4,5,6,7,8,9,10,11,12,13,14,15,16,17,18,19,20,21,22,23,24,25,26,27,28,29,30,31,32,33,34,35,36,37,38,39,40,41,42,43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183</Words>
  <Application>Microsoft Office PowerPoint</Application>
  <PresentationFormat>Custom</PresentationFormat>
  <Paragraphs>21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3" baseType="lpstr">
      <vt:lpstr>Arial</vt:lpstr>
      <vt:lpstr>Calibri</vt:lpstr>
      <vt:lpstr>Corbel</vt:lpstr>
      <vt:lpstr>Futura Heavy</vt:lpstr>
      <vt:lpstr>Outfit</vt:lpstr>
      <vt:lpstr>Raleway</vt:lpstr>
      <vt:lpstr>Symbol</vt:lpstr>
      <vt:lpstr>Times New Roman</vt:lpstr>
      <vt:lpstr>Wingdings</vt:lpstr>
      <vt:lpstr>Office Theme</vt:lpstr>
      <vt:lpstr>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1</cp:revision>
  <dcterms:created xsi:type="dcterms:W3CDTF">2023-04-26T10:43:39Z</dcterms:created>
  <dcterms:modified xsi:type="dcterms:W3CDTF">2025-01-06T14:35:54Z</dcterms:modified>
  <dc:language/>
</cp:coreProperties>
</file>