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87" r:id="rId3"/>
  </p:sldMasterIdLst>
  <p:notesMasterIdLst>
    <p:notesMasterId r:id="rId13"/>
  </p:notesMasterIdLst>
  <p:sldIdLst>
    <p:sldId id="256" r:id="rId4"/>
    <p:sldId id="761" r:id="rId5"/>
    <p:sldId id="316" r:id="rId6"/>
    <p:sldId id="759" r:id="rId7"/>
    <p:sldId id="756" r:id="rId8"/>
    <p:sldId id="754" r:id="rId9"/>
    <p:sldId id="751" r:id="rId10"/>
    <p:sldId id="257" r:id="rId11"/>
    <p:sldId id="414" r:id="rId12"/>
  </p:sldIdLst>
  <p:sldSz cx="10160000" cy="7620000"/>
  <p:notesSz cx="7559675" cy="106918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37537AD-B5B0-4D3D-9A21-B4AC8BAB577F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er image 1_curved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2">
            <a:extLst>
              <a:ext uri="{FF2B5EF4-FFF2-40B4-BE49-F238E27FC236}">
                <a16:creationId xmlns:a16="http://schemas.microsoft.com/office/drawing/2014/main" id="{D9BEF947-7AF9-6DB8-F913-38AA510BC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73934" y="-35963"/>
            <a:ext cx="3726453" cy="7692566"/>
          </a:xfrm>
          <a:custGeom>
            <a:avLst/>
            <a:gdLst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6034088 w 6895148"/>
              <a:gd name="connsiteY4" fmla="*/ 4524723 h 4543747"/>
              <a:gd name="connsiteX5" fmla="*/ 5294948 w 6895148"/>
              <a:gd name="connsiteY5" fmla="*/ 4535186 h 4543747"/>
              <a:gd name="connsiteX6" fmla="*/ 226695 w 6895148"/>
              <a:gd name="connsiteY6" fmla="*/ 4535186 h 4543747"/>
              <a:gd name="connsiteX7" fmla="*/ 0 w 6895148"/>
              <a:gd name="connsiteY7" fmla="*/ 3734300 h 4543747"/>
              <a:gd name="connsiteX0" fmla="*/ 0 w 6895148"/>
              <a:gd name="connsiteY0" fmla="*/ 0 h 4543747"/>
              <a:gd name="connsiteX1" fmla="*/ 6895148 w 6895148"/>
              <a:gd name="connsiteY1" fmla="*/ 0 h 4543747"/>
              <a:gd name="connsiteX2" fmla="*/ 6895148 w 6895148"/>
              <a:gd name="connsiteY2" fmla="*/ 3734300 h 4543747"/>
              <a:gd name="connsiteX3" fmla="*/ 6662738 w 6895148"/>
              <a:gd name="connsiteY3" fmla="*/ 4543747 h 4543747"/>
              <a:gd name="connsiteX4" fmla="*/ 5294948 w 6895148"/>
              <a:gd name="connsiteY4" fmla="*/ 4535186 h 4543747"/>
              <a:gd name="connsiteX5" fmla="*/ 226695 w 6895148"/>
              <a:gd name="connsiteY5" fmla="*/ 4535186 h 4543747"/>
              <a:gd name="connsiteX6" fmla="*/ 0 w 6895148"/>
              <a:gd name="connsiteY6" fmla="*/ 3734300 h 4543747"/>
              <a:gd name="connsiteX7" fmla="*/ 0 w 6895148"/>
              <a:gd name="connsiteY7" fmla="*/ 0 h 454374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6895148 w 6895148"/>
              <a:gd name="connsiteY2" fmla="*/ 3734300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6895148"/>
              <a:gd name="connsiteY0" fmla="*/ 0 h 4536677"/>
              <a:gd name="connsiteX1" fmla="*/ 6895148 w 6895148"/>
              <a:gd name="connsiteY1" fmla="*/ 0 h 4536677"/>
              <a:gd name="connsiteX2" fmla="*/ 5855855 w 6895148"/>
              <a:gd name="connsiteY2" fmla="*/ 3790861 h 4536677"/>
              <a:gd name="connsiteX3" fmla="*/ 5623445 w 6895148"/>
              <a:gd name="connsiteY3" fmla="*/ 4536677 h 4536677"/>
              <a:gd name="connsiteX4" fmla="*/ 5294948 w 6895148"/>
              <a:gd name="connsiteY4" fmla="*/ 4535186 h 4536677"/>
              <a:gd name="connsiteX5" fmla="*/ 226695 w 6895148"/>
              <a:gd name="connsiteY5" fmla="*/ 4535186 h 4536677"/>
              <a:gd name="connsiteX6" fmla="*/ 0 w 6895148"/>
              <a:gd name="connsiteY6" fmla="*/ 3734300 h 4536677"/>
              <a:gd name="connsiteX7" fmla="*/ 0 w 6895148"/>
              <a:gd name="connsiteY7" fmla="*/ 0 h 453667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5294948 w 5869995"/>
              <a:gd name="connsiteY4" fmla="*/ 4612956 h 4614447"/>
              <a:gd name="connsiteX5" fmla="*/ 226695 w 5869995"/>
              <a:gd name="connsiteY5" fmla="*/ 4612956 h 4614447"/>
              <a:gd name="connsiteX6" fmla="*/ 0 w 5869995"/>
              <a:gd name="connsiteY6" fmla="*/ 3812070 h 4614447"/>
              <a:gd name="connsiteX7" fmla="*/ 0 w 5869995"/>
              <a:gd name="connsiteY7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5623445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5855855 w 5869995"/>
              <a:gd name="connsiteY2" fmla="*/ 3868631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5869995"/>
              <a:gd name="connsiteY0" fmla="*/ 77770 h 4614447"/>
              <a:gd name="connsiteX1" fmla="*/ 5869995 w 5869995"/>
              <a:gd name="connsiteY1" fmla="*/ 0 h 4614447"/>
              <a:gd name="connsiteX2" fmla="*/ 2928866 w 5869995"/>
              <a:gd name="connsiteY2" fmla="*/ 3819140 h 4614447"/>
              <a:gd name="connsiteX3" fmla="*/ 2710597 w 5869995"/>
              <a:gd name="connsiteY3" fmla="*/ 4614447 h 4614447"/>
              <a:gd name="connsiteX4" fmla="*/ 226695 w 5869995"/>
              <a:gd name="connsiteY4" fmla="*/ 4612956 h 4614447"/>
              <a:gd name="connsiteX5" fmla="*/ 0 w 5869995"/>
              <a:gd name="connsiteY5" fmla="*/ 3812070 h 4614447"/>
              <a:gd name="connsiteX6" fmla="*/ 0 w 5869995"/>
              <a:gd name="connsiteY6" fmla="*/ 77770 h 4614447"/>
              <a:gd name="connsiteX0" fmla="*/ 0 w 2930226"/>
              <a:gd name="connsiteY0" fmla="*/ 14139 h 4550816"/>
              <a:gd name="connsiteX1" fmla="*/ 2928866 w 2930226"/>
              <a:gd name="connsiteY1" fmla="*/ 0 h 4550816"/>
              <a:gd name="connsiteX2" fmla="*/ 2928866 w 2930226"/>
              <a:gd name="connsiteY2" fmla="*/ 3755509 h 4550816"/>
              <a:gd name="connsiteX3" fmla="*/ 2710597 w 2930226"/>
              <a:gd name="connsiteY3" fmla="*/ 4550816 h 4550816"/>
              <a:gd name="connsiteX4" fmla="*/ 226695 w 2930226"/>
              <a:gd name="connsiteY4" fmla="*/ 4549325 h 4550816"/>
              <a:gd name="connsiteX5" fmla="*/ 0 w 2930226"/>
              <a:gd name="connsiteY5" fmla="*/ 3748439 h 4550816"/>
              <a:gd name="connsiteX6" fmla="*/ 0 w 2930226"/>
              <a:gd name="connsiteY6" fmla="*/ 14139 h 4550816"/>
              <a:gd name="connsiteX0" fmla="*/ 0 w 2930226"/>
              <a:gd name="connsiteY0" fmla="*/ 0 h 4536677"/>
              <a:gd name="connsiteX1" fmla="*/ 2928867 w 2930226"/>
              <a:gd name="connsiteY1" fmla="*/ 7071 h 4536677"/>
              <a:gd name="connsiteX2" fmla="*/ 2928866 w 2930226"/>
              <a:gd name="connsiteY2" fmla="*/ 3741370 h 4536677"/>
              <a:gd name="connsiteX3" fmla="*/ 2710597 w 2930226"/>
              <a:gd name="connsiteY3" fmla="*/ 4536677 h 4536677"/>
              <a:gd name="connsiteX4" fmla="*/ 226695 w 2930226"/>
              <a:gd name="connsiteY4" fmla="*/ 4535186 h 4536677"/>
              <a:gd name="connsiteX5" fmla="*/ 0 w 2930226"/>
              <a:gd name="connsiteY5" fmla="*/ 3734300 h 4536677"/>
              <a:gd name="connsiteX6" fmla="*/ 0 w 2930226"/>
              <a:gd name="connsiteY6" fmla="*/ 0 h 45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0226" h="4536677">
                <a:moveTo>
                  <a:pt x="0" y="0"/>
                </a:moveTo>
                <a:lnTo>
                  <a:pt x="2928867" y="7071"/>
                </a:lnTo>
                <a:cubicBezTo>
                  <a:pt x="2924154" y="1296615"/>
                  <a:pt x="2933579" y="2451826"/>
                  <a:pt x="2928866" y="3741370"/>
                </a:cubicBezTo>
                <a:cubicBezTo>
                  <a:pt x="2928866" y="4026721"/>
                  <a:pt x="2857282" y="4290323"/>
                  <a:pt x="2710597" y="4536677"/>
                </a:cubicBezTo>
                <a:lnTo>
                  <a:pt x="226695" y="4535186"/>
                </a:lnTo>
                <a:cubicBezTo>
                  <a:pt x="78105" y="4292637"/>
                  <a:pt x="0" y="4015847"/>
                  <a:pt x="0" y="37343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84FF633-8648-5B8E-FDE1-20D4E0788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1" y="696994"/>
            <a:ext cx="5923146" cy="684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48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471F20-0E7D-7E9B-649C-B83BA34F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97" y="1759289"/>
            <a:ext cx="5924347" cy="4359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1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88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618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348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13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9012-5DF8-4D02-AC1C-3CC634BCE5C8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D66A-6AF3-44A9-AA4B-8A86266D7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2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ster swansea no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0326672-647B-AE9E-E6FB-3883ADC76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65" y="3480153"/>
            <a:ext cx="4656667" cy="41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C0AD831-19CE-B96B-A840-2CB165992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97" y="2"/>
            <a:ext cx="1553104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A998B-7FF3-3962-D300-2D83ED10EAD4}"/>
              </a:ext>
            </a:extLst>
          </p:cNvPr>
          <p:cNvSpPr/>
          <p:nvPr/>
        </p:nvSpPr>
        <p:spPr>
          <a:xfrm rot="10800000">
            <a:off x="5625981" y="6580590"/>
            <a:ext cx="387029" cy="1129944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72752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8A830FC-6FBA-45DD-9B5E-45842A7F448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36C06A-2D77-4B03-A326-FD036ED125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AB03BC1-BD69-4EC8-863D-6FC9A66A2A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5959193-931E-484C-ABFC-5AE9BC8090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B4E8726-E9F7-487B-A74C-746BB78C33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FE27578-4B19-4DEA-A3DC-5A68D3ECBF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0F13042-6DCF-4D4F-96C1-8E93A648F7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21ADF46-33CE-44B7-A2D0-8F4CDD2A2B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C38011-E55B-468F-8093-BAC387544B5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55C0A1B-A4EE-418D-815A-4C2ACE0688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58C4519-896C-46F3-B558-60547D5233F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59928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690600" y="178308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0796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59928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6690600" y="4091400"/>
            <a:ext cx="294372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84B4053-491A-4EC9-9FD5-0FA156FD1D9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1044-C997-1A42-8246-CBDE2301E44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32EB-FD89-8A40-ACFC-D3FAEA36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7960" y="303840"/>
            <a:ext cx="9143280" cy="58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93360" y="409140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79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93360" y="1783080"/>
            <a:ext cx="44618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7960" y="4091400"/>
            <a:ext cx="9143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4" r:id="rId13"/>
    <p:sldLayoutId id="2147483736" r:id="rId14"/>
    <p:sldLayoutId id="2147483737" r:id="rId15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0" y="490320"/>
            <a:ext cx="10156680" cy="6997680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350" b="0" strike="noStrike" spc="-1">
              <a:solidFill>
                <a:srgbClr val="E6005B"/>
              </a:solidFill>
              <a:latin typeface="Calibri"/>
              <a:ea typeface="DejaVu Sans"/>
            </a:endParaRPr>
          </a:p>
        </p:txBody>
      </p:sp>
      <p:pic>
        <p:nvPicPr>
          <p:cNvPr id="39" name="Picture 3"/>
          <p:cNvPicPr/>
          <p:nvPr/>
        </p:nvPicPr>
        <p:blipFill>
          <a:blip r:embed="rId14"/>
          <a:stretch/>
        </p:blipFill>
        <p:spPr>
          <a:xfrm>
            <a:off x="369000" y="889200"/>
            <a:ext cx="2852640" cy="1118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 idx="1"/>
          </p:nvPr>
        </p:nvSpPr>
        <p:spPr>
          <a:xfrm>
            <a:off x="5229360" y="6731280"/>
            <a:ext cx="4558320" cy="3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ftr" idx="3"/>
          </p:nvPr>
        </p:nvSpPr>
        <p:spPr>
          <a:xfrm>
            <a:off x="3365280" y="7062840"/>
            <a:ext cx="3425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sldNum" idx="4"/>
          </p:nvPr>
        </p:nvSpPr>
        <p:spPr>
          <a:xfrm>
            <a:off x="717552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CEBC3FC-DB17-46A9-813D-4DF509FF3976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dt" idx="5"/>
          </p:nvPr>
        </p:nvSpPr>
        <p:spPr>
          <a:xfrm>
            <a:off x="698040" y="7062840"/>
            <a:ext cx="2282760" cy="40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507960" y="303840"/>
            <a:ext cx="914328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7960" y="1783080"/>
            <a:ext cx="91432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27" r:id="rId13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ter.ac.uk/discoveruniversit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6" descr="A picture containing text, grass&#10;&#10;Description automatically generated"/>
          <p:cNvPicPr/>
          <p:nvPr/>
        </p:nvPicPr>
        <p:blipFill>
          <a:blip r:embed="rId2"/>
          <a:stretch/>
        </p:blipFill>
        <p:spPr>
          <a:xfrm>
            <a:off x="0" y="0"/>
            <a:ext cx="10156680" cy="761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1637-CF86-7075-C332-0256D626E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71739-454A-AF68-4DBD-96B219EC4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tanding in front of a colorful wall&#10;&#10;Description automatically generated">
            <a:extLst>
              <a:ext uri="{FF2B5EF4-FFF2-40B4-BE49-F238E27FC236}">
                <a16:creationId xmlns:a16="http://schemas.microsoft.com/office/drawing/2014/main" id="{6BA42E3C-E757-DFAD-329B-B7C52E3E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ADB02-74B1-F637-C586-F23064BB75C6}"/>
              </a:ext>
            </a:extLst>
          </p:cNvPr>
          <p:cNvSpPr txBox="1"/>
          <p:nvPr/>
        </p:nvSpPr>
        <p:spPr>
          <a:xfrm>
            <a:off x="1283188" y="1646752"/>
            <a:ext cx="7593602" cy="221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67" dirty="0">
                <a:solidFill>
                  <a:srgbClr val="011F60"/>
                </a:solidFill>
                <a:cs typeface="Arial" panose="020B0604020202020204" pitchFamily="34" charset="0"/>
              </a:rPr>
              <a:t>Discover Swansea University at one of our </a:t>
            </a:r>
          </a:p>
          <a:p>
            <a:pPr algn="ctr"/>
            <a:r>
              <a:rPr lang="en-GB" sz="2667" b="1" dirty="0">
                <a:solidFill>
                  <a:srgbClr val="011F60"/>
                </a:solidFill>
                <a:cs typeface="Arial" panose="020B0604020202020204" pitchFamily="34" charset="0"/>
              </a:rPr>
              <a:t>On-Campus Open Days:</a:t>
            </a:r>
          </a:p>
          <a:p>
            <a:pPr algn="ctr"/>
            <a:endParaRPr lang="en-GB" sz="3111" b="1" dirty="0">
              <a:solidFill>
                <a:srgbClr val="011F6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667" b="1" dirty="0">
                <a:solidFill>
                  <a:srgbClr val="011F60"/>
                </a:solidFill>
                <a:cs typeface="Arial" panose="020B0604020202020204" pitchFamily="34" charset="0"/>
              </a:rPr>
              <a:t>Saturday 15</a:t>
            </a:r>
            <a:r>
              <a:rPr lang="en-GB" sz="2667" b="1" baseline="30000" dirty="0">
                <a:solidFill>
                  <a:srgbClr val="011F60"/>
                </a:solidFill>
                <a:cs typeface="Arial" panose="020B0604020202020204" pitchFamily="34" charset="0"/>
              </a:rPr>
              <a:t>th</a:t>
            </a:r>
            <a:r>
              <a:rPr lang="en-GB" sz="2667" b="1" dirty="0">
                <a:solidFill>
                  <a:srgbClr val="011F60"/>
                </a:solidFill>
                <a:cs typeface="Arial" panose="020B0604020202020204" pitchFamily="34" charset="0"/>
              </a:rPr>
              <a:t> February 2025</a:t>
            </a:r>
          </a:p>
          <a:p>
            <a:pPr algn="ctr"/>
            <a:r>
              <a:rPr lang="en-GB" sz="2667" b="1" dirty="0">
                <a:solidFill>
                  <a:srgbClr val="011F60"/>
                </a:solidFill>
                <a:cs typeface="Arial" panose="020B0604020202020204" pitchFamily="34" charset="0"/>
              </a:rPr>
              <a:t>Saturday 22</a:t>
            </a:r>
            <a:r>
              <a:rPr lang="en-GB" sz="2667" b="1" baseline="30000" dirty="0">
                <a:solidFill>
                  <a:srgbClr val="011F60"/>
                </a:solidFill>
                <a:cs typeface="Arial" panose="020B0604020202020204" pitchFamily="34" charset="0"/>
              </a:rPr>
              <a:t>nd</a:t>
            </a:r>
            <a:r>
              <a:rPr lang="en-GB" sz="2667" b="1" dirty="0">
                <a:solidFill>
                  <a:srgbClr val="011F60"/>
                </a:solidFill>
                <a:cs typeface="Arial" panose="020B0604020202020204" pitchFamily="34" charset="0"/>
              </a:rPr>
              <a:t> March 2025</a:t>
            </a:r>
          </a:p>
        </p:txBody>
      </p:sp>
      <p:sp>
        <p:nvSpPr>
          <p:cNvPr id="5" name="Title 21">
            <a:extLst>
              <a:ext uri="{FF2B5EF4-FFF2-40B4-BE49-F238E27FC236}">
                <a16:creationId xmlns:a16="http://schemas.microsoft.com/office/drawing/2014/main" id="{95B072FE-E09D-9906-84F9-04140AB1F979}"/>
              </a:ext>
            </a:extLst>
          </p:cNvPr>
          <p:cNvSpPr txBox="1">
            <a:spLocks/>
          </p:cNvSpPr>
          <p:nvPr/>
        </p:nvSpPr>
        <p:spPr bwMode="auto">
          <a:xfrm>
            <a:off x="3671371" y="4382103"/>
            <a:ext cx="2817236" cy="5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67" b="1" dirty="0">
                <a:solidFill>
                  <a:schemeClr val="bg1"/>
                </a:solidFill>
                <a:highlight>
                  <a:srgbClr val="2F4073"/>
                </a:highlight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Register now!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C85F114-8C2F-5645-9E5D-47FFEC98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57" y="5013097"/>
            <a:ext cx="1998869" cy="19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FED06D-8C1F-C22F-8A15-5DB076152C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BE0F34"/>
          </a:solidFill>
          <a:ln>
            <a:solidFill>
              <a:srgbClr val="BE0F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94FF9522-890A-C07E-A1AC-B9750A97328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434602" cy="5638800"/>
          </a:xfrm>
          <a:custGeom>
            <a:avLst/>
            <a:gdLst>
              <a:gd name="connsiteX0" fmla="*/ 0 w 6659563"/>
              <a:gd name="connsiteY0" fmla="*/ 0 h 4392614"/>
              <a:gd name="connsiteX1" fmla="*/ 4459534 w 6659563"/>
              <a:gd name="connsiteY1" fmla="*/ 0 h 4392614"/>
              <a:gd name="connsiteX2" fmla="*/ 4517231 w 6659563"/>
              <a:gd name="connsiteY2" fmla="*/ 0 h 4392614"/>
              <a:gd name="connsiteX3" fmla="*/ 4517231 w 6659563"/>
              <a:gd name="connsiteY3" fmla="*/ 1 h 4392614"/>
              <a:gd name="connsiteX4" fmla="*/ 6659563 w 6659563"/>
              <a:gd name="connsiteY4" fmla="*/ 1 h 4392614"/>
              <a:gd name="connsiteX5" fmla="*/ 6659563 w 6659563"/>
              <a:gd name="connsiteY5" fmla="*/ 2196307 h 4392614"/>
              <a:gd name="connsiteX6" fmla="*/ 6659563 w 6659563"/>
              <a:gd name="connsiteY6" fmla="*/ 2254251 h 4392614"/>
              <a:gd name="connsiteX7" fmla="*/ 6656815 w 6659563"/>
              <a:gd name="connsiteY7" fmla="*/ 2254251 h 4392614"/>
              <a:gd name="connsiteX8" fmla="*/ 6649570 w 6659563"/>
              <a:gd name="connsiteY8" fmla="*/ 2407011 h 4392614"/>
              <a:gd name="connsiteX9" fmla="*/ 4684474 w 6659563"/>
              <a:gd name="connsiteY9" fmla="*/ 4381275 h 4392614"/>
              <a:gd name="connsiteX10" fmla="*/ 4517231 w 6659563"/>
              <a:gd name="connsiteY10" fmla="*/ 4389706 h 4392614"/>
              <a:gd name="connsiteX11" fmla="*/ 4517231 w 6659563"/>
              <a:gd name="connsiteY11" fmla="*/ 4392613 h 4392614"/>
              <a:gd name="connsiteX12" fmla="*/ 4459553 w 6659563"/>
              <a:gd name="connsiteY12" fmla="*/ 4392613 h 4392614"/>
              <a:gd name="connsiteX13" fmla="*/ 4459534 w 6659563"/>
              <a:gd name="connsiteY13" fmla="*/ 4392614 h 4392614"/>
              <a:gd name="connsiteX14" fmla="*/ 4459515 w 6659563"/>
              <a:gd name="connsiteY14" fmla="*/ 4392613 h 4392614"/>
              <a:gd name="connsiteX15" fmla="*/ 0 w 6659563"/>
              <a:gd name="connsiteY15" fmla="*/ 4392613 h 4392614"/>
              <a:gd name="connsiteX16" fmla="*/ 0 w 6659563"/>
              <a:gd name="connsiteY16" fmla="*/ 2254251 h 4392614"/>
              <a:gd name="connsiteX17" fmla="*/ 0 w 6659563"/>
              <a:gd name="connsiteY17" fmla="*/ 1 h 43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563" h="4392614">
                <a:moveTo>
                  <a:pt x="0" y="0"/>
                </a:moveTo>
                <a:lnTo>
                  <a:pt x="4459534" y="0"/>
                </a:lnTo>
                <a:lnTo>
                  <a:pt x="4517231" y="0"/>
                </a:lnTo>
                <a:lnTo>
                  <a:pt x="4517231" y="1"/>
                </a:lnTo>
                <a:lnTo>
                  <a:pt x="6659563" y="1"/>
                </a:lnTo>
                <a:lnTo>
                  <a:pt x="6659563" y="2196307"/>
                </a:lnTo>
                <a:lnTo>
                  <a:pt x="6659563" y="2254251"/>
                </a:lnTo>
                <a:lnTo>
                  <a:pt x="6656815" y="2254251"/>
                </a:lnTo>
                <a:lnTo>
                  <a:pt x="6649570" y="2407011"/>
                </a:lnTo>
                <a:cubicBezTo>
                  <a:pt x="6550397" y="3447184"/>
                  <a:pt x="5724516" y="4275832"/>
                  <a:pt x="4684474" y="4381275"/>
                </a:cubicBezTo>
                <a:lnTo>
                  <a:pt x="4517231" y="4389706"/>
                </a:lnTo>
                <a:lnTo>
                  <a:pt x="4517231" y="4392613"/>
                </a:lnTo>
                <a:lnTo>
                  <a:pt x="4459553" y="4392613"/>
                </a:lnTo>
                <a:lnTo>
                  <a:pt x="4459534" y="4392614"/>
                </a:lnTo>
                <a:lnTo>
                  <a:pt x="4459515" y="4392613"/>
                </a:lnTo>
                <a:lnTo>
                  <a:pt x="0" y="4392613"/>
                </a:lnTo>
                <a:lnTo>
                  <a:pt x="0" y="2254251"/>
                </a:lnTo>
                <a:lnTo>
                  <a:pt x="0" y="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54000" t="-2000" r="3000"/>
            </a:stretch>
          </a:blip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red square with white text&#10;&#10;Description automatically generated">
            <a:extLst>
              <a:ext uri="{FF2B5EF4-FFF2-40B4-BE49-F238E27FC236}">
                <a16:creationId xmlns:a16="http://schemas.microsoft.com/office/drawing/2014/main" id="{CA70D37C-BF5A-90A6-EE48-BBA266B79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5114" cy="2275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ED962-D4BB-A179-5DB2-C9FE6845F4AD}"/>
              </a:ext>
            </a:extLst>
          </p:cNvPr>
          <p:cNvSpPr txBox="1">
            <a:spLocks/>
          </p:cNvSpPr>
          <p:nvPr/>
        </p:nvSpPr>
        <p:spPr>
          <a:xfrm>
            <a:off x="5308600" y="304800"/>
            <a:ext cx="4935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Knockout HTF50-Welterweight" pitchFamily="50" charset="0"/>
                <a:cs typeface="Arial" panose="020B0604020202020204" pitchFamily="34" charset="0"/>
              </a:rPr>
              <a:t>GO BEYOND </a:t>
            </a:r>
          </a:p>
          <a:p>
            <a:r>
              <a:rPr lang="en-GB" sz="6600" b="1" dirty="0">
                <a:solidFill>
                  <a:schemeClr val="bg1"/>
                </a:solidFill>
                <a:latin typeface="Knockout HTF50-Welterweight" pitchFamily="50" charset="0"/>
                <a:cs typeface="Arial" panose="020B0604020202020204" pitchFamily="34" charset="0"/>
              </a:rPr>
              <a:t>THE LECTURE THEATRE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4D39D-7873-4A3B-5462-26DF116C2D33}"/>
              </a:ext>
            </a:extLst>
          </p:cNvPr>
          <p:cNvSpPr txBox="1"/>
          <p:nvPr/>
        </p:nvSpPr>
        <p:spPr>
          <a:xfrm>
            <a:off x="5455277" y="3938404"/>
            <a:ext cx="519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to explore our campuses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our next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Day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EC7B7-C4C7-DF67-5C52-82D45A159F9C}"/>
              </a:ext>
            </a:extLst>
          </p:cNvPr>
          <p:cNvSpPr txBox="1"/>
          <p:nvPr/>
        </p:nvSpPr>
        <p:spPr>
          <a:xfrm>
            <a:off x="3559068" y="6053316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Knockout HTF50-Welterweight" pitchFamily="50" charset="0"/>
                <a:cs typeface="Arial" panose="020B0604020202020204" pitchFamily="34" charset="0"/>
              </a:rPr>
              <a:t>SCAN TO BOOK </a:t>
            </a:r>
          </a:p>
          <a:p>
            <a:r>
              <a:rPr lang="en-GB" sz="2800" b="1" dirty="0">
                <a:solidFill>
                  <a:schemeClr val="bg1"/>
                </a:solidFill>
                <a:latin typeface="Knockout HTF50-Welterweight" pitchFamily="50" charset="0"/>
                <a:cs typeface="Arial" panose="020B0604020202020204" pitchFamily="34" charset="0"/>
              </a:rPr>
              <a:t>YOUR PLACE</a:t>
            </a:r>
          </a:p>
          <a:p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www.southwales.ac.uk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opendays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ADBE278-7C99-A52B-47E5-055739D87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94" y="5778635"/>
            <a:ext cx="1448806" cy="1448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496DF3-5A53-45B0-3E40-14B4F8A4FAC4}"/>
              </a:ext>
            </a:extLst>
          </p:cNvPr>
          <p:cNvSpPr txBox="1"/>
          <p:nvPr/>
        </p:nvSpPr>
        <p:spPr>
          <a:xfrm>
            <a:off x="366821" y="6612944"/>
            <a:ext cx="2579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de_cymru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UniSouthWales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9CA6586C-2C42-6285-A678-1D79B1631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56" y="6053314"/>
            <a:ext cx="469215" cy="469215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C068E4F4-8AB7-B081-DCEC-718877940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6" y="6053316"/>
            <a:ext cx="469216" cy="469216"/>
          </a:xfrm>
          <a:prstGeom prst="rect">
            <a:avLst/>
          </a:prstGeom>
        </p:spPr>
      </p:pic>
      <p:pic>
        <p:nvPicPr>
          <p:cNvPr id="15" name="Picture 14" descr="A black and white circle with a black circle and a black background&#10;&#10;Description automatically generated">
            <a:extLst>
              <a:ext uri="{FF2B5EF4-FFF2-40B4-BE49-F238E27FC236}">
                <a16:creationId xmlns:a16="http://schemas.microsoft.com/office/drawing/2014/main" id="{DF2942B4-5C08-1E9E-C7E5-3F20CA3381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1" y="6053316"/>
            <a:ext cx="469215" cy="469215"/>
          </a:xfrm>
          <a:prstGeom prst="rect">
            <a:avLst/>
          </a:prstGeom>
        </p:spPr>
      </p:pic>
      <p:pic>
        <p:nvPicPr>
          <p:cNvPr id="17" name="Picture 16" descr="A black and white circle with a letter x in it&#10;&#10;Description automatically generated">
            <a:extLst>
              <a:ext uri="{FF2B5EF4-FFF2-40B4-BE49-F238E27FC236}">
                <a16:creationId xmlns:a16="http://schemas.microsoft.com/office/drawing/2014/main" id="{A6170560-C917-2283-2143-293EAD19F4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40" y="6053315"/>
            <a:ext cx="469215" cy="4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66C72-4B68-D63C-1E4B-98CA4D1DC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" y="0"/>
            <a:ext cx="10147301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5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6C3C6-B5F6-75E5-21AA-30FCD6E45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9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urtle swimming in the water&#10;&#10;Description automatically generated">
            <a:extLst>
              <a:ext uri="{FF2B5EF4-FFF2-40B4-BE49-F238E27FC236}">
                <a16:creationId xmlns:a16="http://schemas.microsoft.com/office/drawing/2014/main" id="{CB26F148-B6D9-4F8E-AD88-0B752D90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6"/>
          <p:cNvSpPr/>
          <p:nvPr/>
        </p:nvSpPr>
        <p:spPr>
          <a:xfrm>
            <a:off x="433440" y="1122840"/>
            <a:ext cx="555768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Visit 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 Holloway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12"/>
          <p:cNvSpPr/>
          <p:nvPr/>
        </p:nvSpPr>
        <p:spPr>
          <a:xfrm>
            <a:off x="379800" y="2895480"/>
            <a:ext cx="466704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Our Open Days and Online Open Days are a perfect opportunity to discover more about Royal Holloway, University of London. Get a tour of our campus in Egham, chat to current students and hear directly from  lecturers about the courses you are interested in.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8"/>
          <p:cNvPicPr/>
          <p:nvPr/>
        </p:nvPicPr>
        <p:blipFill>
          <a:blip r:embed="rId2"/>
          <a:srcRect l="24017" t="36034" r="61876" b="39684"/>
          <a:stretch/>
        </p:blipFill>
        <p:spPr>
          <a:xfrm>
            <a:off x="349560" y="6311520"/>
            <a:ext cx="1112040" cy="1076760"/>
          </a:xfrm>
          <a:prstGeom prst="rect">
            <a:avLst/>
          </a:prstGeom>
          <a:ln w="0">
            <a:noFill/>
          </a:ln>
        </p:spPr>
      </p:pic>
      <p:sp>
        <p:nvSpPr>
          <p:cNvPr id="253" name="TextBox 9"/>
          <p:cNvSpPr/>
          <p:nvPr/>
        </p:nvSpPr>
        <p:spPr>
          <a:xfrm>
            <a:off x="1650960" y="6311520"/>
            <a:ext cx="7598520" cy="1076760"/>
          </a:xfrm>
          <a:prstGeom prst="rect">
            <a:avLst/>
          </a:prstGeom>
          <a:solidFill>
            <a:srgbClr val="1C2B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108000" rIns="90000" bIns="108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Corbel"/>
                <a:ea typeface="DejaVu Sans"/>
              </a:rPr>
              <a:t>Find out more and book your place 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FFFFFF"/>
                </a:solidFill>
                <a:latin typeface="Corbel"/>
                <a:ea typeface="DejaVu Sans"/>
              </a:rPr>
              <a:t>royalholloway.ac.uk/opendays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4" name="Picture 17" descr="A picture containing sky, outdoor, group&#10;&#10;Description automatically generated"/>
          <p:cNvPicPr/>
          <p:nvPr/>
        </p:nvPicPr>
        <p:blipFill>
          <a:blip r:embed="rId3"/>
          <a:stretch/>
        </p:blipFill>
        <p:spPr>
          <a:xfrm>
            <a:off x="5441400" y="3273120"/>
            <a:ext cx="4305240" cy="280116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5" name="Picture 18" descr="A sign in front of a building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5441400" y="250560"/>
            <a:ext cx="4281840" cy="2853720"/>
          </a:xfrm>
          <a:prstGeom prst="rect">
            <a:avLst/>
          </a:prstGeom>
          <a:ln w="12700">
            <a:solidFill>
              <a:srgbClr val="FFFFFF"/>
            </a:solidFill>
            <a:round/>
          </a:ln>
        </p:spPr>
      </p:pic>
      <p:pic>
        <p:nvPicPr>
          <p:cNvPr id="256" name="Picture 5" descr="Colour Logo new"/>
          <p:cNvPicPr/>
          <p:nvPr/>
        </p:nvPicPr>
        <p:blipFill>
          <a:blip r:embed="rId5"/>
          <a:stretch/>
        </p:blipFill>
        <p:spPr>
          <a:xfrm>
            <a:off x="7614360" y="6311520"/>
            <a:ext cx="2108880" cy="107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BF73678-320E-8799-7310-FF7F764C06A8}"/>
              </a:ext>
            </a:extLst>
          </p:cNvPr>
          <p:cNvSpPr txBox="1"/>
          <p:nvPr/>
        </p:nvSpPr>
        <p:spPr>
          <a:xfrm>
            <a:off x="1822018" y="6678314"/>
            <a:ext cx="395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3C3C"/>
                </a:solidFill>
                <a:latin typeface="Outfit" pitchFamily="2" charset="0"/>
              </a:rPr>
              <a:t>@DiscoverUniExe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AC5B890E-6038-CFC7-2DF5-6D45C417A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" y="451759"/>
            <a:ext cx="4382000" cy="2885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1DE83-B455-96F6-E7C1-08CF4828DE96}"/>
              </a:ext>
            </a:extLst>
          </p:cNvPr>
          <p:cNvSpPr txBox="1"/>
          <p:nvPr/>
        </p:nvSpPr>
        <p:spPr>
          <a:xfrm>
            <a:off x="1808142" y="7062142"/>
            <a:ext cx="9693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Outfit" pitchFamily="2" charset="0"/>
                <a:hlinkClick r:id="rId3"/>
              </a:rPr>
              <a:t>www.exeter.ac.uk/discoveruniversity</a:t>
            </a:r>
            <a:endParaRPr lang="en-GB" sz="2000" dirty="0">
              <a:latin typeface="Outfit" pitchFamily="2" charset="0"/>
            </a:endParaRPr>
          </a:p>
          <a:p>
            <a:endParaRPr lang="en-GB" sz="2000" dirty="0">
              <a:latin typeface="Outfi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87411-C519-CF2B-CC94-D24AD3227C32}"/>
              </a:ext>
            </a:extLst>
          </p:cNvPr>
          <p:cNvSpPr txBox="1"/>
          <p:nvPr/>
        </p:nvSpPr>
        <p:spPr>
          <a:xfrm>
            <a:off x="247415" y="2822126"/>
            <a:ext cx="6262587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22" dirty="0">
                <a:solidFill>
                  <a:srgbClr val="003C3C"/>
                </a:solidFill>
                <a:latin typeface="Outfit" pitchFamily="2" charset="0"/>
              </a:rPr>
              <a:t>The University of Exeter has added a range of </a:t>
            </a:r>
            <a:r>
              <a:rPr lang="en-GB" sz="2222" b="1" dirty="0">
                <a:solidFill>
                  <a:srgbClr val="003C3C"/>
                </a:solidFill>
                <a:latin typeface="Outfit" pitchFamily="2" charset="0"/>
              </a:rPr>
              <a:t>T levels </a:t>
            </a:r>
            <a:r>
              <a:rPr lang="en-GB" sz="2222" dirty="0">
                <a:solidFill>
                  <a:srgbClr val="003C3C"/>
                </a:solidFill>
                <a:latin typeface="Outfit" pitchFamily="2" charset="0"/>
              </a:rPr>
              <a:t>to its accepted qualifications list.</a:t>
            </a:r>
          </a:p>
          <a:p>
            <a:endParaRPr lang="en-GB" sz="1778" dirty="0">
              <a:solidFill>
                <a:srgbClr val="003C3C"/>
              </a:solidFill>
              <a:latin typeface="Outfit" pitchFamily="2" charset="0"/>
            </a:endParaRPr>
          </a:p>
          <a:p>
            <a:endParaRPr lang="en-GB" sz="1778" dirty="0">
              <a:solidFill>
                <a:srgbClr val="003C3C"/>
              </a:solidFill>
              <a:latin typeface="Outfit" pitchFamily="2" charset="0"/>
            </a:endParaRPr>
          </a:p>
          <a:p>
            <a:r>
              <a:rPr lang="en-GB" sz="1778" dirty="0">
                <a:solidFill>
                  <a:srgbClr val="003C3C"/>
                </a:solidFill>
                <a:latin typeface="Outfit" pitchFamily="2" charset="0"/>
              </a:rPr>
              <a:t>Visit our course pages using the QR code below to find out more.</a:t>
            </a:r>
          </a:p>
        </p:txBody>
      </p:sp>
      <p:pic>
        <p:nvPicPr>
          <p:cNvPr id="23" name="Picture Placeholder 22" descr="A aerial view of a city&#10;&#10;Description automatically generated">
            <a:extLst>
              <a:ext uri="{FF2B5EF4-FFF2-40B4-BE49-F238E27FC236}">
                <a16:creationId xmlns:a16="http://schemas.microsoft.com/office/drawing/2014/main" id="{DDEAB907-8030-1799-3279-50BA6E5EF0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CD745C-A626-87A3-6C24-AA542072C5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71"/>
          <a:stretch/>
        </p:blipFill>
        <p:spPr>
          <a:xfrm>
            <a:off x="2498322" y="4515617"/>
            <a:ext cx="2462930" cy="1990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D8119-3A92-F42C-BCCE-DCFB71015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68" y="6691808"/>
            <a:ext cx="14287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KEYPADS" val="1,2,3,4,5,6,7,8,9,10,11,12,13,14,15,16,17,18,19,20,21,22,23,24,25,26,27,28,29,30,31,32,33,34,35,36,37,38,39,40,41,42,4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Corbel</vt:lpstr>
      <vt:lpstr>Futura Heavy</vt:lpstr>
      <vt:lpstr>Knockout HTF50-Welterweight</vt:lpstr>
      <vt:lpstr>Outfit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2023-04-26T10:43:39Z</dcterms:created>
  <dcterms:modified xsi:type="dcterms:W3CDTF">2024-11-28T13:21:31Z</dcterms:modified>
  <dc:language/>
</cp:coreProperties>
</file>