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74" r:id="rId3"/>
    <p:sldMasterId id="2147483700" r:id="rId4"/>
    <p:sldMasterId id="2147483743" r:id="rId5"/>
    <p:sldMasterId id="2147483770" r:id="rId6"/>
    <p:sldMasterId id="2147483811" r:id="rId7"/>
    <p:sldMasterId id="2147483919" r:id="rId8"/>
    <p:sldMasterId id="2147483928" r:id="rId9"/>
    <p:sldMasterId id="2147483940" r:id="rId10"/>
    <p:sldMasterId id="2147483971" r:id="rId11"/>
    <p:sldMasterId id="2147483984" r:id="rId12"/>
    <p:sldMasterId id="2147483996" r:id="rId13"/>
    <p:sldMasterId id="2147484009" r:id="rId14"/>
  </p:sldMasterIdLst>
  <p:notesMasterIdLst>
    <p:notesMasterId r:id="rId30"/>
  </p:notesMasterIdLst>
  <p:sldIdLst>
    <p:sldId id="260" r:id="rId15"/>
    <p:sldId id="940" r:id="rId16"/>
    <p:sldId id="939" r:id="rId17"/>
    <p:sldId id="423" r:id="rId18"/>
    <p:sldId id="941" r:id="rId19"/>
    <p:sldId id="937" r:id="rId20"/>
    <p:sldId id="263" r:id="rId21"/>
    <p:sldId id="271" r:id="rId22"/>
    <p:sldId id="938" r:id="rId23"/>
    <p:sldId id="273" r:id="rId24"/>
    <p:sldId id="926" r:id="rId25"/>
    <p:sldId id="922" r:id="rId26"/>
    <p:sldId id="920" r:id="rId27"/>
    <p:sldId id="257" r:id="rId28"/>
    <p:sldId id="413" r:id="rId29"/>
  </p:sldIdLst>
  <p:sldSz cx="12192000" cy="6858000"/>
  <p:notesSz cx="7559675" cy="10691813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 snapToGrid="0">
      <p:cViewPr varScale="1">
        <p:scale>
          <a:sx n="92" d="100"/>
          <a:sy n="92" d="100"/>
        </p:scale>
        <p:origin x="51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943C-64B9-E625-BB76-9BD3C593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22E93-3652-9A50-4CE9-B3A6D9913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9E59C-91AE-657A-1F89-41045E469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A8D92-E546-556A-5F71-4DF9A6FAA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890D9-946C-F447-A007-CD62FC879A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0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297AD-407D-1A46-90BD-CE7907F3E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2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800" dirty="0">
              <a:solidFill>
                <a:schemeClr val="bg1"/>
              </a:solidFill>
              <a:effectLst/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C972-C18A-FE4B-B111-ACE97135E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2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26F0-91F5-AA8B-406B-A58C73BB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5C9B3-674A-EA19-9EBB-566A53705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30AC0-C9C7-6BC5-5001-3CD68E43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ADE0-5078-8D56-B846-08E9CF83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8EC4-5361-3BDB-8943-49822D28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81B2-9628-FE79-75F3-773F7DD7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52D9E-B3A7-1ED4-A38E-EA55502B4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C5A36-BBD8-ACF5-19F6-0C1D279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0C41-D658-AFFA-E771-12C91501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5AEA-3DC8-65B0-E13A-8FA034D1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05F1-92EE-67EB-8CEE-46210176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A1E7-9813-E1A3-AB31-A8E490E2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7F154-D1F5-6823-A6E9-9A99F650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7862-363A-82BB-3418-5B3CE357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4F37D-F6CE-1DE9-0E0F-9B320228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8D99-F337-6AF4-E031-2FDBDC8B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DFA7-5AEA-F060-22DC-1F62A36EC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88180-5793-E9A0-2D45-0435E27D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5052-8178-04EC-2AA8-E2F08979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D856-5124-DD55-902D-9CAEF7B1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E9748-F479-FF4E-5428-212EC04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300F-856E-57D3-AC17-6E1BB118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ECDEA-7565-6689-D3FB-1507224F6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1BCB-EA54-507C-B467-F3593BB6C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50131-FA94-0632-6377-772093433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BE620-97C7-A438-DD11-C5360409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65764-6420-C798-BCD4-3B31D53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E3D54-567C-7329-DADC-E6DBDE59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B9DF6-198B-3C27-E9EF-279C2DDA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2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A8E4-BDC1-9B44-C696-DBCBE102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6AEBA-77A0-B158-39DE-8EEF5C32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EEA14-69FF-69DE-0DC6-5A08D471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6664E-01E4-30AE-7BB7-23BF332D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7ED60-5A39-7C06-1F08-9B13FF2A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46561-B5D3-664D-860F-0DB631C5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1977E-0148-670C-C425-55E268E0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D57B-6685-10B2-2503-AF638E84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5F5A8-42D7-53A4-0295-5F9F7302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3F79B-7B35-3342-A7F0-ED1B2AC2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7AAF8-E611-716F-AF0A-2F98FAD0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9DA4B-02E6-ABFD-1591-4B15C261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8ABF1-6F6D-287B-F77A-6633B66B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4970-5DC9-096D-0E18-B14B7925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E89C5-8487-0678-254E-97FDAA262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D85B5-3693-0E0E-D2EA-F07A7FE45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D20AC-6C8B-052F-0982-76F97EB4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0B8A-06F4-4689-CF95-92BFDE15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53A79-365E-FECB-FD7E-DEB2D286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4A6E-052D-009C-6C54-E6D09B15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B9413-7E65-349E-EDA9-2C4F373E6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BB6F-8694-F827-9B74-BD2C887E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C563-F7BD-32EA-2A8E-0F6E5E87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2F6D-AADD-DABE-7EDC-93F5167A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EFACA-9546-D698-1845-8FC32930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5177C-264E-FF64-C366-1C366BFB5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492BA-868B-FD32-3C68-89BD638B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5FD0-CC2A-A8CD-7E5D-4CE3F2E9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3B71-3407-6CF3-24AF-C8C1039B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and caption (gradient 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>
            <a:extLst>
              <a:ext uri="{FF2B5EF4-FFF2-40B4-BE49-F238E27FC236}">
                <a16:creationId xmlns:a16="http://schemas.microsoft.com/office/drawing/2014/main" id="{40AC4D8E-92C3-C647-8B7D-EB6BAD9491B9}"/>
              </a:ext>
            </a:extLst>
          </p:cNvPr>
          <p:cNvSpPr/>
          <p:nvPr userDrawn="1"/>
        </p:nvSpPr>
        <p:spPr>
          <a:xfrm>
            <a:off x="1" y="-1328"/>
            <a:ext cx="6216713" cy="685932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CB045"/>
              </a:gs>
              <a:gs pos="50000">
                <a:srgbClr val="FD1D1D"/>
              </a:gs>
              <a:gs pos="100000">
                <a:srgbClr val="833AB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-1" y="5235993"/>
            <a:ext cx="6216715" cy="1630475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4788131" y="2671157"/>
            <a:ext cx="1441196" cy="4584863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804672"/>
            <a:ext cx="4486656" cy="96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542B13D-E177-A53D-23A0-A10D8885678D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5979136" y="-2389"/>
            <a:ext cx="6218963" cy="6860388"/>
          </a:xfrm>
          <a:custGeom>
            <a:avLst/>
            <a:gdLst>
              <a:gd name="connsiteX0" fmla="*/ 0 w 4662536"/>
              <a:gd name="connsiteY0" fmla="*/ 5143500 h 5143500"/>
              <a:gd name="connsiteX1" fmla="*/ 1165634 w 4662536"/>
              <a:gd name="connsiteY1" fmla="*/ 0 h 5143500"/>
              <a:gd name="connsiteX2" fmla="*/ 3496902 w 4662536"/>
              <a:gd name="connsiteY2" fmla="*/ 0 h 5143500"/>
              <a:gd name="connsiteX3" fmla="*/ 4662536 w 4662536"/>
              <a:gd name="connsiteY3" fmla="*/ 5143500 h 5143500"/>
              <a:gd name="connsiteX4" fmla="*/ 0 w 4662536"/>
              <a:gd name="connsiteY4" fmla="*/ 5143500 h 5143500"/>
              <a:gd name="connsiteX0" fmla="*/ 0 w 4487438"/>
              <a:gd name="connsiteY0" fmla="*/ 5149985 h 5149985"/>
              <a:gd name="connsiteX1" fmla="*/ 990536 w 4487438"/>
              <a:gd name="connsiteY1" fmla="*/ 0 h 5149985"/>
              <a:gd name="connsiteX2" fmla="*/ 3321804 w 4487438"/>
              <a:gd name="connsiteY2" fmla="*/ 0 h 5149985"/>
              <a:gd name="connsiteX3" fmla="*/ 4487438 w 4487438"/>
              <a:gd name="connsiteY3" fmla="*/ 5143500 h 5149985"/>
              <a:gd name="connsiteX4" fmla="*/ 0 w 4487438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3498588 w 4664222"/>
              <a:gd name="connsiteY2" fmla="*/ 0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646451 w 4664222"/>
              <a:gd name="connsiteY2" fmla="*/ 6485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76396"/>
              <a:gd name="connsiteY0" fmla="*/ 5189013 h 5189013"/>
              <a:gd name="connsiteX1" fmla="*/ 0 w 4676396"/>
              <a:gd name="connsiteY1" fmla="*/ 39028 h 5189013"/>
              <a:gd name="connsiteX2" fmla="*/ 4675414 w 4676396"/>
              <a:gd name="connsiteY2" fmla="*/ 0 h 5189013"/>
              <a:gd name="connsiteX3" fmla="*/ 4664222 w 4676396"/>
              <a:gd name="connsiteY3" fmla="*/ 5182528 h 5189013"/>
              <a:gd name="connsiteX4" fmla="*/ 176784 w 4676396"/>
              <a:gd name="connsiteY4" fmla="*/ 5189013 h 5189013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580250 w 4664222"/>
              <a:gd name="connsiteY2" fmla="*/ 246463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4726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8864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292636 w 4664222"/>
              <a:gd name="connsiteY0" fmla="*/ 5006962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292636 w 4664222"/>
              <a:gd name="connsiteY4" fmla="*/ 5006962 h 5145291"/>
              <a:gd name="connsiteX0" fmla="*/ 180922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80922 w 4664222"/>
              <a:gd name="connsiteY4" fmla="*/ 5139364 h 5145291"/>
              <a:gd name="connsiteX0" fmla="*/ 437451 w 4664222"/>
              <a:gd name="connsiteY0" fmla="*/ 4775259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437451 w 4664222"/>
              <a:gd name="connsiteY4" fmla="*/ 4775259 h 5145291"/>
              <a:gd name="connsiteX0" fmla="*/ 172647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72647 w 4664222"/>
              <a:gd name="connsiteY4" fmla="*/ 5139364 h 51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222" h="5145291">
                <a:moveTo>
                  <a:pt x="172647" y="5139364"/>
                </a:moveTo>
                <a:lnTo>
                  <a:pt x="0" y="1791"/>
                </a:lnTo>
                <a:lnTo>
                  <a:pt x="4658864" y="0"/>
                </a:lnTo>
                <a:cubicBezTo>
                  <a:pt x="4664788" y="1712338"/>
                  <a:pt x="4658298" y="3432953"/>
                  <a:pt x="4664222" y="5145291"/>
                </a:cubicBezTo>
                <a:lnTo>
                  <a:pt x="172647" y="5139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51865-6122-86A9-35BC-512DE0B85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2" y="5873044"/>
            <a:ext cx="2203607" cy="5218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8D2FA-AE84-8DDB-391F-EB4FAF4527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672" y="1764673"/>
            <a:ext cx="4580128" cy="3936139"/>
          </a:xfrm>
        </p:spPr>
        <p:txBody>
          <a:bodyPr>
            <a:normAutofit/>
          </a:bodyPr>
          <a:lstStyle>
            <a:lvl1pPr marL="228594" indent="-228594">
              <a:buClr>
                <a:schemeClr val="bg1"/>
              </a:buClr>
              <a:buFont typeface="Montserrat" pitchFamily="2" charset="0"/>
              <a:buChar char="●"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685783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914377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1142971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6EDDF-4D43-F19D-0624-78D56139A6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5446" y="5650285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833AB4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1796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1" y="-1328"/>
            <a:ext cx="6216713" cy="685932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-1" y="5235993"/>
            <a:ext cx="6216715" cy="1630475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4788131" y="2671157"/>
            <a:ext cx="1441196" cy="4584863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804672"/>
            <a:ext cx="4486656" cy="96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5801559" y="0"/>
            <a:ext cx="6405991" cy="3407160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974434" y="3319487"/>
            <a:ext cx="6229073" cy="3545415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2" y="5873044"/>
            <a:ext cx="2203607" cy="52180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672" y="1764673"/>
            <a:ext cx="4580128" cy="3936139"/>
          </a:xfrm>
        </p:spPr>
        <p:txBody>
          <a:bodyPr>
            <a:normAutofit/>
          </a:bodyPr>
          <a:lstStyle>
            <a:lvl1pPr marL="228594" indent="-228594">
              <a:buClr>
                <a:schemeClr val="bg1"/>
              </a:buClr>
              <a:buFont typeface="Montserrat" pitchFamily="2" charset="0"/>
              <a:buChar char="●"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685783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914377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1142971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5446" y="5650285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5446" y="2270211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1672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5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7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EB62-9FA0-8FF7-680F-629A05A0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00794-80A2-2B08-B026-EA40F83CF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248C5-4B47-6AE0-405D-E2C6FE26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3419C-468E-B106-C52C-0E5842A1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9818-7B17-57F1-E3AA-F5CB4EB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1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6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4D1-544F-4274-A419-264BCCAE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F0BB2-496A-4201-9C4A-1C1C1BAD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F2C0-3172-4079-8883-BA30D43A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810C-7166-4059-BE5C-FD4F440D36BF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DD9D-9AC9-49CF-9168-1694273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C06-E1CA-498D-8E14-ADDD4457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C95-EF39-48A0-BBDE-E6CD47F96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3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7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9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7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2E8C287-4341-4A46-8F68-CA93ED751C6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13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1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02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68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7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33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2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+ Small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DA6EE-2E06-992C-7FD5-792BC366F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417600"/>
            <a:ext cx="7881331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EA3836A-C2F4-7C10-10F6-683AA80E17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76441" y="417600"/>
            <a:ext cx="3615559" cy="58991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573D9F1-17F3-CF74-5469-333D2E0DBC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369832"/>
            <a:ext cx="7881331" cy="4946886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11085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58B518-353F-4DAA-A65A-943B12A7036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B389-B676-8C1A-5178-D63F4666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4A407-A965-1678-978D-0B9C8B69B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DA4B-7D48-A129-BA3C-329A1174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129F-0442-0E74-7D7B-63FAB486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67EFD-1673-ED01-9C77-D522EC47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9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9058-27BF-B0B7-4D51-8B57A740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793C-6F85-4792-EF80-A41942510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062D-30CB-D071-A5E9-D67D75A9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5BD76-3987-5130-7A38-F8046D70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0767-77A5-CFC3-FC84-D01729DC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9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81D1-3A27-F136-CCB9-6F08CE7A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BE4C8-CA01-AA91-C9DD-F15ED6788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F2925-3629-004F-4D3F-1BCDDB19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A092F-6943-A46C-8055-F6BF9B3E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A7100-EB71-9190-F946-CA8E1CB1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4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FB66-A2C6-3D49-CF15-24B17870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9224-C3ED-9340-CEEC-2BB097EBF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24E1-481D-B167-3D9C-718B36B15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C62E-4F49-987A-1488-96878688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BE66-329F-B290-65AA-4FA0C5F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BEE00-3F81-C46D-E5BC-A9CA5557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1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9370-24C4-371C-BCFE-BEF2B767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DD907-DD35-468A-BDD4-067B73C7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173DB-CF12-8F58-1E96-C4729B6B2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FDA8E-3302-588A-086E-7C51C081F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31B90-89E7-4216-8B82-9AC2351C6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188D6-166A-F57B-6E48-702B014E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D2C22-DF9D-B02E-3C14-236A7FD9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1E98B-E491-069E-FE36-1CD53847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0AED-6F2E-B651-74ED-0D47EB8E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9EED0-D4C0-90A8-B37B-2F760759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747A5-19C7-93AF-2A56-2D3B64B6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0EE37-4694-E07F-11D2-DE33ACAE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4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39F94-6742-281E-A7E9-5E924928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22B2D-B403-27BD-7AF7-E90F5A0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B638-05D9-F075-6A55-E597184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4132-90DA-9729-F7BC-ED452806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D47F-4606-598E-26F6-59293333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9DD43-8DF1-1A96-127A-7C4325F5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713D1-FB3D-8C8D-B5D1-B9A2E0F1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3D351-E815-12DE-E5D8-392DCEFF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73698-DC15-9953-B8A6-802D45E6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DB4B-ED15-4B56-2CF9-26226482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29750-F938-9FD2-942F-0A48C1740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7BD1F-C329-B49A-E540-39DA99C7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827D-C693-39D2-69FD-D5D312C3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3AC8A-18CA-CBB8-1DAA-036A7E55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7FB66-96CA-E700-CF4B-08BAEE22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EFD8-C46C-4558-13EB-5505D2AC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5067C-DAAB-6E58-4330-29CA44521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F75D-2445-6C03-0F21-3B22EB74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85A6-A462-94DD-F087-C30E5CB0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1421A-64C1-8ACE-F658-C2154DA6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9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5D2C632-EBF2-49E8-936B-89FB991BDC0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4E0A5-3939-73AF-E24E-CB6E3CA4F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AFB28-0925-6059-6059-9A91ABC55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60F-C3C9-112B-5DA6-BD4DAC5E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49AC6-E49B-28AB-10C6-FE2E9DC9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69B4-CE78-7DA3-D4C5-6FAF1957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1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F8D71CC-298C-4E8D-A0C5-7BE81AC2008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7DA99D5-98CF-4CC1-99F1-47867FCB533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1F9AC3-57AF-40D8-A692-332758A713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04D129C-2019-4855-8CB1-C76F64B5BE6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C256C5-6429-488A-A19A-A5D45DD5918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8F8AE3B-9C84-4D69-87AB-E58A64E9DF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B284DD-20F3-4875-96A1-319818905E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6D8841-8427-4C98-AFAF-75092A7A259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F97207-76A4-40C4-9EAF-57A22DD56EE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C5F8570-9723-449F-9991-55D608B78AC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F73E2FB-9E88-4708-BC74-8A2E142985B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E8D4518-45BF-477F-8C55-DA075FCF59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666BCFD-EDAE-48F8-90E1-F57A206449C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279766-2A89-499C-A261-85EDA549E8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C9DFE63-0890-42D0-AC37-3A82AA04B6D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47B5D43-0BD0-4BC2-9510-A0E124F076A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134F8EF-B593-40BD-A657-387C125FB9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5AF99F3-6FC2-400B-8849-577C3562CC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421D1114-6B59-41A3-92A6-C9118826777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E115733-B597-4F37-9AA9-6689D348B29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1A7DC70-C1FE-4260-8D9B-60AD59C11A0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CCB1-D860-D4C6-ACA4-36CB20D63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B4504-CFA4-05DF-FC75-7A8981B9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B5D28-101E-4F4F-98C5-96D9B527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1115-1C9E-A94F-8C67-F2BECDAE79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BBD5-267B-0D0A-E957-4A712226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DBF09-BD7A-FD7C-DAE3-E42F8079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8084-FBB3-2242-9C8C-662EDE357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49" y="1852170"/>
            <a:ext cx="10985502" cy="27777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500" b="0" i="0" spc="-125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49" y="4294482"/>
            <a:ext cx="10985502" cy="790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50"/>
              </a:lnSpc>
              <a:spcBef>
                <a:spcPts val="0"/>
              </a:spcBef>
              <a:buSzTx/>
              <a:buNone/>
              <a:defRPr sz="2300" b="0" i="0" spc="23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76" y="6455931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620644"/>
            <a:ext cx="6919139" cy="8869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5350" b="0" i="0" spc="107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2636431" y="3016734"/>
            <a:ext cx="6919139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64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1052512" y="-3587878"/>
            <a:ext cx="18202514" cy="1352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391886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20794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2923" y="2972544"/>
            <a:ext cx="4245566" cy="886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1000"/>
              </a:spcBef>
              <a:buSzTx/>
              <a:buNone/>
              <a:defRPr sz="1100" spc="45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8547223" y="189764"/>
            <a:ext cx="1918326" cy="2713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8386383" y="2734884"/>
            <a:ext cx="5202957" cy="3470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1223222" y="4101935"/>
            <a:ext cx="4039638" cy="1805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757837" y="-859331"/>
            <a:ext cx="11431738" cy="85766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93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24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3844376" y="3945174"/>
            <a:ext cx="7439781" cy="2041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952387" y="2479030"/>
            <a:ext cx="4535028" cy="3440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8553145" y="1326923"/>
            <a:ext cx="1728368" cy="2526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5855835" y="829133"/>
            <a:ext cx="2218535" cy="32647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37421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41665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603249" y="4029261"/>
            <a:ext cx="10985502" cy="8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25000" lnSpcReduction="20000"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32" y="2583780"/>
            <a:ext cx="344113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94" y="5241633"/>
            <a:ext cx="3377174" cy="4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399057"/>
            <a:ext cx="283732" cy="279564"/>
          </a:xfrm>
          <a:prstGeom prst="rect">
            <a:avLst/>
          </a:prstGeom>
        </p:spPr>
        <p:txBody>
          <a:bodyPr/>
          <a:lstStyle>
            <a:lvl1pPr>
              <a:defRPr sz="115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2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03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110692"/>
            <a:ext cx="6919139" cy="152535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200"/>
              </a:lnSpc>
              <a:spcBef>
                <a:spcPts val="0"/>
              </a:spcBef>
              <a:buSzTx/>
              <a:buNone/>
              <a:defRPr sz="52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355706" y="2665650"/>
            <a:ext cx="5480588" cy="897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 b="0" i="0" cap="all" spc="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9750"/>
            <a:ext cx="5238750" cy="717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2124252"/>
            <a:ext cx="5238750" cy="41280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7549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05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791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4355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9E35A0-2ABC-1457-66BA-F0B91946FD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31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AEBC95-4EDA-821F-2FDC-DAABD8AB0F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57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0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662AF-C567-7344-8439-81B03D595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6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3FACF-ABDD-2DBB-CA5D-4B03A8C02D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C3AD4C-B5C2-E9AD-932A-502E82C9E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8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253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7446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792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FB60CB-E280-1AFC-7F00-4EBB4EFF1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9A3B0-A883-F4A5-D76C-E21008E0F8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727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97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11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5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2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8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5E3F6E-7AE8-7029-B63F-79557072D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F618F1D-F863-B3CE-F9CB-A4D4D3125A2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AD18B0-E39B-37B8-613A-E55F9D47F8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0296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Mustard">
    <p:bg>
      <p:bgPr>
        <a:solidFill>
          <a:srgbClr val="FAA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26AB98-9CB3-D0E1-EE6F-515E28859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FADF643-ABE6-679C-68C3-F6AA3BC198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F291C8-DF2C-1FD0-C127-42F50358AA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6073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Pink">
    <p:bg>
      <p:bgPr>
        <a:solidFill>
          <a:srgbClr val="F0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41BEA2-B145-B2D2-4CCC-04E49981A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AF77B74-A798-632A-79E0-7843F4AB81F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D999A1E-EBC3-F8C8-0D66-05F11EBE87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62847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Red">
    <p:bg>
      <p:bgPr>
        <a:solidFill>
          <a:srgbClr val="FF3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E545C05-391D-B49D-8CA0-EDE5B16D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E5A007-D97F-3169-4DE8-99E313BC7BF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A59696C-F022-EBB2-663D-14C951F97D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7977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Teal">
    <p:bg>
      <p:bgPr>
        <a:solidFill>
          <a:srgbClr val="1CA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DA9CBD-4690-61BA-8439-F213199DB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B31DE1-1114-14B1-F4E6-D99AE91468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A11601-E796-C5CD-6607-3DE096A50E7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8200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365F7C-1550-025D-512A-22B56B9C9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C768C92-B10E-E104-6A6C-B56EE91990D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239266-98B2-4598-7647-DAA162EAFAF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44072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319DDB-8A63-8605-350D-80BFF4D12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456614B-8F35-DF4B-4FE5-2D55DAA7B71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AC4AC0-7FBF-D61A-A8E8-A8DF56EA004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78421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/ Tabl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636AA25-A249-026B-E851-8B2BDD2D53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509" y="3321976"/>
            <a:ext cx="4351979" cy="1687490"/>
          </a:xfrm>
          <a:prstGeom prst="rect">
            <a:avLst/>
          </a:prstGeom>
        </p:spPr>
        <p:txBody>
          <a:bodyPr/>
          <a:lstStyle>
            <a:lvl1pPr marL="571500" marR="0" indent="-5715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Open day dates</a:t>
            </a:r>
          </a:p>
          <a:p>
            <a:r>
              <a:rPr lang="en-US"/>
              <a:t>Open day dates</a:t>
            </a:r>
          </a:p>
          <a:p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C2039E4-0442-FD55-A0F7-4C71A3E265D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38803" y="6060869"/>
            <a:ext cx="2646900" cy="4710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@</a:t>
            </a:r>
            <a:r>
              <a:rPr lang="en-US" err="1"/>
              <a:t>uniofglos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BB8D06-85AA-DD07-3AB0-D5CC463B879B}"/>
              </a:ext>
            </a:extLst>
          </p:cNvPr>
          <p:cNvSpPr txBox="1">
            <a:spLocks/>
          </p:cNvSpPr>
          <p:nvPr userDrawn="1"/>
        </p:nvSpPr>
        <p:spPr>
          <a:xfrm>
            <a:off x="389342" y="5266980"/>
            <a:ext cx="9849919" cy="8939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Follow us on SOCIALS</a:t>
            </a:r>
          </a:p>
        </p:txBody>
      </p:sp>
      <p:pic>
        <p:nvPicPr>
          <p:cNvPr id="17" name="Picture 16" descr="A black background with a black rectangular object&#10;&#10;AI-generated content may be incorrect.">
            <a:extLst>
              <a:ext uri="{FF2B5EF4-FFF2-40B4-BE49-F238E27FC236}">
                <a16:creationId xmlns:a16="http://schemas.microsoft.com/office/drawing/2014/main" id="{02912D74-A295-3B65-E3A4-B1FE3A32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42" y="6022217"/>
            <a:ext cx="2420911" cy="5096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437E264-A90A-9C7C-5E62-E330A670840C}"/>
              </a:ext>
            </a:extLst>
          </p:cNvPr>
          <p:cNvSpPr txBox="1">
            <a:spLocks/>
          </p:cNvSpPr>
          <p:nvPr userDrawn="1"/>
        </p:nvSpPr>
        <p:spPr>
          <a:xfrm>
            <a:off x="389342" y="383782"/>
            <a:ext cx="6766439" cy="26392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9600">
                <a:solidFill>
                  <a:schemeClr val="bg1"/>
                </a:solidFill>
              </a:rPr>
              <a:t>OPEN </a:t>
            </a:r>
          </a:p>
          <a:p>
            <a:r>
              <a:rPr lang="en-US" sz="9600">
                <a:solidFill>
                  <a:schemeClr val="bg1"/>
                </a:solidFill>
              </a:rPr>
              <a:t>DAYS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22" name="Picture 21" descr="A group of people sitting in a chair&#10;&#10;AI-generated content may be incorrect.">
            <a:extLst>
              <a:ext uri="{FF2B5EF4-FFF2-40B4-BE49-F238E27FC236}">
                <a16:creationId xmlns:a16="http://schemas.microsoft.com/office/drawing/2014/main" id="{73A6A034-D9DC-2AEB-AF37-F560454B6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9782" t="-393" r="16977" b="393"/>
          <a:stretch>
            <a:fillRect/>
          </a:stretch>
        </p:blipFill>
        <p:spPr>
          <a:xfrm>
            <a:off x="5629275" y="-29214"/>
            <a:ext cx="6562725" cy="69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9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5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4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352E0-85EC-23D7-60AC-5EF3E1F4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5DE9-7195-A2C5-3D8B-B9F0B0144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84F1-9214-1DA4-FCC0-272DF09FC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9DAE2B-3A50-B846-8E53-B49BC99A5D0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65ACA-FC08-7718-D1D1-13B3D0ED2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AA91F-3CD1-21D0-AE2D-4EEBBE0EC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5DC3-465D-BA41-8643-CE2B70344AE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452F-8FAC-274D-843F-B5861721189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6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B5501-53D3-8888-6D97-7EDA796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E8C8-A19C-7D70-CD75-D76C0BCD8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86E8C-E73B-3CC3-C563-837A7F193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664B1C-4569-4E32-BD5E-65983A6F5C1E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DA3-6A23-0EAC-7770-4FB6BE02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E1D1-7134-C3AC-45FD-8A771ED4D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4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18B6D3E-2F5D-42F6-A188-F9CF1F5E2AC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25FB13-0304-409D-AA60-05B8A27F4BA0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dt" idx="11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4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63" y="5615500"/>
            <a:ext cx="1800225" cy="71755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92875" y="6455931"/>
            <a:ext cx="274114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292100">
              <a:defRPr sz="11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9C4BF-D68A-F91F-60EF-723D819E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DE2A6-651B-FC1F-4526-6B520E0F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F23A-1CF8-C1AC-85E1-9CF23C35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Raleway Light" pitchFamily="2" charset="77"/>
              </a:defRPr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42.png"/><Relationship Id="rId4" Type="http://schemas.openxmlformats.org/officeDocument/2006/relationships/hyperlink" Target="https://www.glos.ac.uk/event/connect-highe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12" Type="http://schemas.openxmlformats.org/officeDocument/2006/relationships/image" Target="../media/image5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4.sv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0" Type="http://schemas.openxmlformats.org/officeDocument/2006/relationships/image" Target="../media/image57.svg"/><Relationship Id="rId4" Type="http://schemas.openxmlformats.org/officeDocument/2006/relationships/image" Target="../media/image52.png"/><Relationship Id="rId9" Type="http://schemas.openxmlformats.org/officeDocument/2006/relationships/hyperlink" Target="https://www.etrust.org.uk/residential-insight-into-universi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26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3119A-E903-2C7C-589D-1C7538D1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539A7CD-40DE-7D0F-0A1E-29DB119BB175}"/>
              </a:ext>
            </a:extLst>
          </p:cNvPr>
          <p:cNvSpPr/>
          <p:nvPr/>
        </p:nvSpPr>
        <p:spPr>
          <a:xfrm>
            <a:off x="-2085272" y="-1903228"/>
            <a:ext cx="10664455" cy="10664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051528-9467-EFA2-3DD1-58D4D08C5A9B}"/>
              </a:ext>
            </a:extLst>
          </p:cNvPr>
          <p:cNvSpPr/>
          <p:nvPr/>
        </p:nvSpPr>
        <p:spPr>
          <a:xfrm>
            <a:off x="-2252893" y="-1889056"/>
            <a:ext cx="10664455" cy="10664455"/>
          </a:xfrm>
          <a:prstGeom prst="ellipse">
            <a:avLst/>
          </a:prstGeom>
          <a:solidFill>
            <a:srgbClr val="3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460BF9-96E4-80A7-1FA0-B9591118939F}"/>
              </a:ext>
            </a:extLst>
          </p:cNvPr>
          <p:cNvSpPr/>
          <p:nvPr/>
        </p:nvSpPr>
        <p:spPr>
          <a:xfrm>
            <a:off x="-2021771" y="-1678973"/>
            <a:ext cx="10276401" cy="10276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9" name="Picture 8" descr="A silhouette of a person jumping in the air&#10;&#10;Description automatically generated">
            <a:extLst>
              <a:ext uri="{FF2B5EF4-FFF2-40B4-BE49-F238E27FC236}">
                <a16:creationId xmlns:a16="http://schemas.microsoft.com/office/drawing/2014/main" id="{27DA0DDE-D550-AB83-67A1-12DF7567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471" y="119977"/>
            <a:ext cx="1995660" cy="19956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41366F-5D92-DB62-7D31-BE6631B25445}"/>
              </a:ext>
            </a:extLst>
          </p:cNvPr>
          <p:cNvSpPr/>
          <p:nvPr/>
        </p:nvSpPr>
        <p:spPr>
          <a:xfrm>
            <a:off x="7895571" y="2443100"/>
            <a:ext cx="3652752" cy="364680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01600">
            <a:solidFill>
              <a:srgbClr val="37B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BB7766-74D4-FD26-C860-9D6D648DEFAF}"/>
              </a:ext>
            </a:extLst>
          </p:cNvPr>
          <p:cNvSpPr/>
          <p:nvPr/>
        </p:nvSpPr>
        <p:spPr>
          <a:xfrm>
            <a:off x="8033890" y="2581211"/>
            <a:ext cx="3395777" cy="339024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AutoShape 4" descr="Info Table: University of Law - UK / Events - Simon Fraser University">
            <a:extLst>
              <a:ext uri="{FF2B5EF4-FFF2-40B4-BE49-F238E27FC236}">
                <a16:creationId xmlns:a16="http://schemas.microsoft.com/office/drawing/2014/main" id="{284629DD-90F9-084E-CFDB-1244F1C999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utoShape 10" descr="u of law logo">
            <a:extLst>
              <a:ext uri="{FF2B5EF4-FFF2-40B4-BE49-F238E27FC236}">
                <a16:creationId xmlns:a16="http://schemas.microsoft.com/office/drawing/2014/main" id="{7F319420-0E99-8FC1-E5A5-629FEC25D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39130-6620-F211-2A71-FA95DFB8D96A}"/>
              </a:ext>
            </a:extLst>
          </p:cNvPr>
          <p:cNvSpPr txBox="1"/>
          <p:nvPr/>
        </p:nvSpPr>
        <p:spPr>
          <a:xfrm>
            <a:off x="159802" y="338105"/>
            <a:ext cx="11263268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sz="4267" b="1" kern="0" dirty="0">
                <a:solidFill>
                  <a:srgbClr val="37B34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New Guides and Podcasts</a:t>
            </a:r>
          </a:p>
        </p:txBody>
      </p: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5324403-AF63-E4F3-69B2-C8C11B942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302" y="1466175"/>
            <a:ext cx="3846613" cy="38466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1D32CB-B214-37A0-BDDB-9E8B3434D3FC}"/>
              </a:ext>
            </a:extLst>
          </p:cNvPr>
          <p:cNvSpPr txBox="1"/>
          <p:nvPr/>
        </p:nvSpPr>
        <p:spPr>
          <a:xfrm>
            <a:off x="762333" y="5779460"/>
            <a:ext cx="697630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UniTasterDays.com/Students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945841-12C3-BB4B-CB8F-6D4421240B29}"/>
              </a:ext>
            </a:extLst>
          </p:cNvPr>
          <p:cNvCxnSpPr>
            <a:cxnSpLocks/>
          </p:cNvCxnSpPr>
          <p:nvPr/>
        </p:nvCxnSpPr>
        <p:spPr>
          <a:xfrm>
            <a:off x="1925239" y="6312940"/>
            <a:ext cx="4672784" cy="0"/>
          </a:xfrm>
          <a:prstGeom prst="line">
            <a:avLst/>
          </a:prstGeom>
          <a:ln w="57150">
            <a:solidFill>
              <a:srgbClr val="37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1122F-CEA3-1AC1-BFB5-8C05CE20C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3" y="1466173"/>
            <a:ext cx="2708883" cy="38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BC31C7-AB11-8529-9554-83DD25DB0D04}"/>
              </a:ext>
            </a:extLst>
          </p:cNvPr>
          <p:cNvSpPr/>
          <p:nvPr/>
        </p:nvSpPr>
        <p:spPr>
          <a:xfrm>
            <a:off x="624584" y="527865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19744-8E62-2E58-F8D8-65DD4ECA3D32}"/>
              </a:ext>
            </a:extLst>
          </p:cNvPr>
          <p:cNvSpPr/>
          <p:nvPr/>
        </p:nvSpPr>
        <p:spPr>
          <a:xfrm>
            <a:off x="318755" y="1783361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38869-E31D-BE87-0EE9-8CFFA582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9885" y="772583"/>
            <a:ext cx="3022706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5124D-BF4F-A04E-28BF-3338B5FF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62511" y="778074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44BC1-F904-84F8-5A29-B841370B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49962" y="3029728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F2189-5576-FE25-148E-D76D085D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66291" y="3035219"/>
            <a:ext cx="301586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35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5213-E82B-453B-D968-F07E0B9FC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885CA-7BB7-DA68-F69F-03FDDB0BC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E00E5A32-E8C1-88EE-57CF-2F6981BC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0520B-C520-4059-475F-2AA69E69E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641"/>
            <a:ext cx="1219199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E66E3D-7CAF-E2A7-4D65-6A32C4949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9"/>
          <p:cNvSpPr/>
          <p:nvPr/>
        </p:nvSpPr>
        <p:spPr>
          <a:xfrm>
            <a:off x="368640" y="1055880"/>
            <a:ext cx="55558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 11"/>
          <p:cNvSpPr/>
          <p:nvPr/>
        </p:nvSpPr>
        <p:spPr>
          <a:xfrm>
            <a:off x="311400" y="2545560"/>
            <a:ext cx="476712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</a:t>
            </a: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Holloway, University of London</a:t>
            </a: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Picture 13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33360" y="5635440"/>
            <a:ext cx="1110240" cy="1074960"/>
          </a:xfrm>
          <a:prstGeom prst="rect">
            <a:avLst/>
          </a:prstGeom>
          <a:ln w="0">
            <a:noFill/>
          </a:ln>
        </p:spPr>
      </p:pic>
      <p:sp>
        <p:nvSpPr>
          <p:cNvPr id="297" name="TextBox 15"/>
          <p:cNvSpPr/>
          <p:nvPr/>
        </p:nvSpPr>
        <p:spPr>
          <a:xfrm>
            <a:off x="1638720" y="5635440"/>
            <a:ext cx="10050840" cy="10749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8" name="Picture 16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7660440" y="2849400"/>
            <a:ext cx="2694960" cy="26949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99" name="Picture 17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 rot="20842800">
            <a:off x="5943240" y="510840"/>
            <a:ext cx="2694960" cy="2694960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300" name="Picture 5" descr="Colour Logo new"/>
          <p:cNvPicPr/>
          <p:nvPr/>
        </p:nvPicPr>
        <p:blipFill>
          <a:blip r:embed="rId5"/>
          <a:stretch/>
        </p:blipFill>
        <p:spPr>
          <a:xfrm>
            <a:off x="10056240" y="5635440"/>
            <a:ext cx="2107080" cy="107496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5" descr="Women holding an umbrella&#10;&#10;Description automatically generated with low confidence"/>
          <p:cNvPicPr/>
          <p:nvPr/>
        </p:nvPicPr>
        <p:blipFill>
          <a:blip r:embed="rId6"/>
          <a:stretch/>
        </p:blipFill>
        <p:spPr>
          <a:xfrm rot="697800">
            <a:off x="9105480" y="569880"/>
            <a:ext cx="2694960" cy="2694960"/>
          </a:xfrm>
          <a:prstGeom prst="rect">
            <a:avLst/>
          </a:prstGeom>
          <a:ln w="0">
            <a:solidFill>
              <a:srgbClr val="FFFF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70CD9A0F-1D35-BEE9-66BC-734EB840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5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95EC1-2802-8F54-21B7-802FB008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2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8323" y="-1"/>
            <a:ext cx="12290323" cy="6858001"/>
            <a:chOff x="0" y="3436606"/>
            <a:chExt cx="23365777" cy="12031992"/>
          </a:xfrm>
        </p:grpSpPr>
        <p:sp>
          <p:nvSpPr>
            <p:cNvPr id="3" name="Freeform 3"/>
            <p:cNvSpPr/>
            <p:nvPr/>
          </p:nvSpPr>
          <p:spPr>
            <a:xfrm>
              <a:off x="0" y="3436606"/>
              <a:ext cx="23365777" cy="12031992"/>
            </a:xfrm>
            <a:custGeom>
              <a:avLst/>
              <a:gdLst/>
              <a:ahLst/>
              <a:cxnLst/>
              <a:rect l="l" t="t" r="r" b="b"/>
              <a:pathLst>
                <a:path w="24711025" h="15468600">
                  <a:moveTo>
                    <a:pt x="0" y="0"/>
                  </a:moveTo>
                  <a:lnTo>
                    <a:pt x="24711025" y="0"/>
                  </a:lnTo>
                  <a:lnTo>
                    <a:pt x="24711025" y="15468600"/>
                  </a:lnTo>
                  <a:lnTo>
                    <a:pt x="0" y="154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20561" y="156937"/>
            <a:ext cx="2096839" cy="1318115"/>
            <a:chOff x="0" y="0"/>
            <a:chExt cx="3727450" cy="2343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7450" cy="2343150"/>
            </a:xfrm>
            <a:custGeom>
              <a:avLst/>
              <a:gdLst/>
              <a:ahLst/>
              <a:cxnLst/>
              <a:rect l="l" t="t" r="r" b="b"/>
              <a:pathLst>
                <a:path w="3727450" h="2343150">
                  <a:moveTo>
                    <a:pt x="0" y="0"/>
                  </a:moveTo>
                  <a:lnTo>
                    <a:pt x="3727450" y="0"/>
                  </a:lnTo>
                  <a:lnTo>
                    <a:pt x="3727450" y="2343150"/>
                  </a:lnTo>
                  <a:lnTo>
                    <a:pt x="0" y="2343150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0420" y="4677864"/>
            <a:ext cx="1405682" cy="1405682"/>
          </a:xfrm>
          <a:custGeom>
            <a:avLst/>
            <a:gdLst/>
            <a:ahLst/>
            <a:cxnLst/>
            <a:rect l="l" t="t" r="r" b="b"/>
            <a:pathLst>
              <a:path w="2108523" h="2108523">
                <a:moveTo>
                  <a:pt x="0" y="0"/>
                </a:moveTo>
                <a:lnTo>
                  <a:pt x="2108523" y="0"/>
                </a:lnTo>
                <a:lnTo>
                  <a:pt x="2108523" y="2108523"/>
                </a:lnTo>
                <a:lnTo>
                  <a:pt x="0" y="21085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93691" y="4788373"/>
            <a:ext cx="1184663" cy="1184663"/>
            <a:chOff x="0" y="0"/>
            <a:chExt cx="4562910" cy="45629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62856" cy="4562856"/>
            </a:xfrm>
            <a:custGeom>
              <a:avLst/>
              <a:gdLst/>
              <a:ahLst/>
              <a:cxnLst/>
              <a:rect l="l" t="t" r="r" b="b"/>
              <a:pathLst>
                <a:path w="4562856" h="4562856">
                  <a:moveTo>
                    <a:pt x="0" y="0"/>
                  </a:moveTo>
                  <a:lnTo>
                    <a:pt x="4562856" y="0"/>
                  </a:lnTo>
                  <a:lnTo>
                    <a:pt x="4562856" y="4562856"/>
                  </a:lnTo>
                  <a:lnTo>
                    <a:pt x="0" y="4562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5550997" y="3014158"/>
            <a:ext cx="1427506" cy="1427506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60" y="0"/>
                </a:lnTo>
                <a:lnTo>
                  <a:pt x="2141260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695" y="3001878"/>
            <a:ext cx="1452065" cy="145206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660700" y="3122884"/>
            <a:ext cx="1210054" cy="1210054"/>
            <a:chOff x="0" y="0"/>
            <a:chExt cx="274898" cy="274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8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58596" y="2963250"/>
            <a:ext cx="1427506" cy="1427506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94" y="2950970"/>
            <a:ext cx="1452065" cy="1452065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768300" y="3071976"/>
            <a:ext cx="1210054" cy="1210054"/>
            <a:chOff x="0" y="0"/>
            <a:chExt cx="274898" cy="2748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8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890378" y="3328311"/>
            <a:ext cx="963942" cy="687612"/>
          </a:xfrm>
          <a:custGeom>
            <a:avLst/>
            <a:gdLst/>
            <a:ahLst/>
            <a:cxnLst/>
            <a:rect l="l" t="t" r="r" b="b"/>
            <a:pathLst>
              <a:path w="1445913" h="1031418">
                <a:moveTo>
                  <a:pt x="0" y="0"/>
                </a:moveTo>
                <a:lnTo>
                  <a:pt x="1445913" y="0"/>
                </a:lnTo>
                <a:lnTo>
                  <a:pt x="1445913" y="1031418"/>
                </a:lnTo>
                <a:lnTo>
                  <a:pt x="0" y="1031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095160" y="5591194"/>
            <a:ext cx="2096840" cy="1294713"/>
          </a:xfrm>
          <a:custGeom>
            <a:avLst/>
            <a:gdLst/>
            <a:ahLst/>
            <a:cxnLst/>
            <a:rect l="l" t="t" r="r" b="b"/>
            <a:pathLst>
              <a:path w="3498500" h="2174743">
                <a:moveTo>
                  <a:pt x="0" y="0"/>
                </a:moveTo>
                <a:lnTo>
                  <a:pt x="3498500" y="0"/>
                </a:lnTo>
                <a:lnTo>
                  <a:pt x="3498500" y="2174743"/>
                </a:lnTo>
                <a:lnTo>
                  <a:pt x="0" y="2174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5674760" y="3128358"/>
            <a:ext cx="1195995" cy="1208261"/>
          </a:xfrm>
          <a:custGeom>
            <a:avLst/>
            <a:gdLst/>
            <a:ahLst/>
            <a:cxnLst/>
            <a:rect l="l" t="t" r="r" b="b"/>
            <a:pathLst>
              <a:path w="1793992" h="1812392">
                <a:moveTo>
                  <a:pt x="0" y="0"/>
                </a:moveTo>
                <a:lnTo>
                  <a:pt x="1793992" y="0"/>
                </a:lnTo>
                <a:lnTo>
                  <a:pt x="1793992" y="1812392"/>
                </a:lnTo>
                <a:lnTo>
                  <a:pt x="0" y="1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499966" y="4706687"/>
            <a:ext cx="1427506" cy="1427506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8664" y="4694408"/>
            <a:ext cx="1452065" cy="145206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5609669" y="4815413"/>
            <a:ext cx="1210054" cy="1210054"/>
            <a:chOff x="0" y="0"/>
            <a:chExt cx="274898" cy="27489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8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5609669" y="4811739"/>
            <a:ext cx="1199615" cy="1213728"/>
          </a:xfrm>
          <a:custGeom>
            <a:avLst/>
            <a:gdLst/>
            <a:ahLst/>
            <a:cxnLst/>
            <a:rect l="l" t="t" r="r" b="b"/>
            <a:pathLst>
              <a:path w="1799422" h="1820592">
                <a:moveTo>
                  <a:pt x="0" y="0"/>
                </a:moveTo>
                <a:lnTo>
                  <a:pt x="1799422" y="0"/>
                </a:lnTo>
                <a:lnTo>
                  <a:pt x="1799422" y="1820592"/>
                </a:lnTo>
                <a:lnTo>
                  <a:pt x="0" y="1820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353" t="-7664" r="-10028" b="-1230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225425" y="4690565"/>
            <a:ext cx="302689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9" b="1" i="0" u="none" strike="noStrike" kern="1200" cap="none" spc="-1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Level Up and Join our Master Classes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25425" y="3067580"/>
            <a:ext cx="302689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9" b="1" i="0" u="none" strike="noStrike" kern="1200" cap="none" spc="-1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Drop us an email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25425" y="3590235"/>
            <a:ext cx="302689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6" b="1" i="0" u="none" strike="noStrike" kern="1200" cap="none" spc="-9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Study@swansea.ac.uk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225425" y="5452621"/>
            <a:ext cx="302689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6" b="1" i="0" u="none" strike="noStrike" kern="1200" cap="none" spc="-9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Experience a University lecture session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37022" y="3078354"/>
            <a:ext cx="337377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9" b="1" i="0" u="none" strike="noStrike" kern="1200" cap="none" spc="-1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Open Day visit awaits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162422" y="3627667"/>
            <a:ext cx="3373777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6" b="1" i="0" u="none" strike="noStrike" kern="1200" cap="none" spc="-9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See it - feel it - find your place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162422" y="4725259"/>
            <a:ext cx="337377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19" b="1" i="0" u="none" strike="noStrike" kern="1200" cap="none" spc="-1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future begins at Summer School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43372" y="5506543"/>
            <a:ext cx="337377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6" b="1" i="0" u="none" strike="noStrike" kern="1200" cap="none" spc="-9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Summer, upgraded - get ahead and stand out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9080D7C8-DD11-5688-5FB2-D3901C236570}"/>
              </a:ext>
            </a:extLst>
          </p:cNvPr>
          <p:cNvSpPr txBox="1"/>
          <p:nvPr/>
        </p:nvSpPr>
        <p:spPr>
          <a:xfrm>
            <a:off x="5968208" y="597821"/>
            <a:ext cx="7103737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001F6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Futura Bold"/>
                <a:ea typeface="Futura Bold"/>
                <a:cs typeface="Futura Bold"/>
                <a:sym typeface="Futura Bold"/>
              </a:rPr>
              <a:t>Stay in touch with us...</a:t>
            </a:r>
          </a:p>
        </p:txBody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6FFF1436-E137-4C67-3DA6-C9460B87FB06}"/>
              </a:ext>
            </a:extLst>
          </p:cNvPr>
          <p:cNvSpPr/>
          <p:nvPr/>
        </p:nvSpPr>
        <p:spPr>
          <a:xfrm>
            <a:off x="0" y="156937"/>
            <a:ext cx="3854245" cy="1797038"/>
          </a:xfrm>
          <a:custGeom>
            <a:avLst/>
            <a:gdLst/>
            <a:ahLst/>
            <a:cxnLst/>
            <a:rect l="l" t="t" r="r" b="b"/>
            <a:pathLst>
              <a:path w="2820145" h="1345472">
                <a:moveTo>
                  <a:pt x="0" y="0"/>
                </a:moveTo>
                <a:lnTo>
                  <a:pt x="2820146" y="0"/>
                </a:lnTo>
                <a:lnTo>
                  <a:pt x="2820146" y="1345473"/>
                </a:lnTo>
                <a:lnTo>
                  <a:pt x="0" y="1345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D26F-D697-0AFB-AF85-8ECB840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32" y="287502"/>
            <a:ext cx="7881331" cy="62584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4800" dirty="0">
                <a:latin typeface="Impact"/>
              </a:rPr>
              <a:t>Connect Higher </a:t>
            </a:r>
            <a:endParaRPr lang="en-GB" dirty="0">
              <a:latin typeface="Impac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30AD4F-4071-C214-89C7-77CEF70BBAB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29604" r="29604"/>
          <a:stretch>
            <a:fillRect/>
          </a:stretch>
        </p:blipFill>
        <p:spPr>
          <a:xfrm>
            <a:off x="8270075" y="0"/>
            <a:ext cx="4203256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BC3B1-A5C5-E648-BC83-1F8BA59596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0939" y="1221149"/>
            <a:ext cx="8085770" cy="494688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Friday 12</a:t>
            </a:r>
            <a:r>
              <a:rPr lang="en-GB" b="1" baseline="30000" dirty="0">
                <a:latin typeface="Arial"/>
                <a:cs typeface="Arial"/>
              </a:rPr>
              <a:t>th</a:t>
            </a:r>
            <a:r>
              <a:rPr lang="en-GB" b="1" dirty="0">
                <a:latin typeface="Arial"/>
                <a:cs typeface="Arial"/>
              </a:rPr>
              <a:t> June 10am – 2:30pm</a:t>
            </a:r>
            <a:endParaRPr lang="en-US" dirty="0"/>
          </a:p>
          <a:p>
            <a:pPr marL="0" indent="0">
              <a:buNone/>
            </a:pPr>
            <a:r>
              <a:rPr lang="en-US" sz="1200" b="1" dirty="0">
                <a:latin typeface="Arial"/>
                <a:cs typeface="Arial"/>
              </a:rPr>
              <a:t>Suitable for Years 12s (or equivalent)</a:t>
            </a:r>
            <a:endParaRPr lang="en-US" dirty="0"/>
          </a:p>
          <a:p>
            <a:pPr marL="0" indent="0">
              <a:buNone/>
            </a:pPr>
            <a:r>
              <a:rPr lang="en-US" sz="1200" i="1" dirty="0" err="1">
                <a:latin typeface="Arial"/>
                <a:cs typeface="Arial"/>
              </a:rPr>
              <a:t>Oxstalls</a:t>
            </a:r>
            <a:r>
              <a:rPr lang="en-US" sz="1200" i="1" dirty="0">
                <a:latin typeface="Arial"/>
                <a:cs typeface="Arial"/>
              </a:rPr>
              <a:t> Campus, Gloucester &amp; Park Campus, Cheltenham</a:t>
            </a:r>
            <a:endParaRPr lang="en-US" sz="18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This event is all about supporting students to connect with higher education. The open day style experience means students choose from a range of sessions that best support their interests and progression needs.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b="1" dirty="0">
                <a:latin typeface="Arial"/>
                <a:cs typeface="Arial"/>
              </a:rPr>
              <a:t>Campus Tours with Student Ambassadors</a:t>
            </a:r>
          </a:p>
          <a:p>
            <a:r>
              <a:rPr lang="en-US" sz="1800" b="1" dirty="0">
                <a:latin typeface="Arial"/>
                <a:cs typeface="Arial"/>
              </a:rPr>
              <a:t>Student Life Talks &amp; Live Q&amp;A</a:t>
            </a:r>
          </a:p>
          <a:p>
            <a:r>
              <a:rPr lang="en-US" sz="1800" b="1" dirty="0">
                <a:latin typeface="Arial"/>
                <a:cs typeface="Arial"/>
              </a:rPr>
              <a:t>Subject Tasters and Workshops with Academic Staff</a:t>
            </a:r>
          </a:p>
          <a:p>
            <a:r>
              <a:rPr lang="en-US" sz="1800" b="1" dirty="0">
                <a:latin typeface="Arial"/>
                <a:cs typeface="Arial"/>
              </a:rPr>
              <a:t>University Information Sessions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University Essentials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Personal Statement Top Tips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Affording University Life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Choosing your University and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40E2E-EA5D-217D-26FF-E07E33C0C456}"/>
              </a:ext>
            </a:extLst>
          </p:cNvPr>
          <p:cNvSpPr txBox="1"/>
          <p:nvPr/>
        </p:nvSpPr>
        <p:spPr>
          <a:xfrm>
            <a:off x="281537" y="5807428"/>
            <a:ext cx="76556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*CPD and Networking opportunity for staff accompanying students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Book via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or by emailing outreach@glos.ac.uk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7CC1E-8E87-3CE3-C28C-A78EC571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405" y="5836214"/>
            <a:ext cx="3474656" cy="8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B4FA3-B375-878E-3531-414989B5C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12192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0E395-3392-2A7B-0481-F55E7B8C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1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4F565E-45D8-D228-CF69-96FE8F093E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56DF33-B7E7-505B-76D7-0A01667E688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5887978-34C8-35EE-D5A9-D913E79A6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3" r="-242" b="-86"/>
          <a:stretch>
            <a:fillRect/>
          </a:stretch>
        </p:blipFill>
        <p:spPr>
          <a:xfrm>
            <a:off x="5972605" y="-2389"/>
            <a:ext cx="6219395" cy="6876445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CFF4-5D76-9756-A175-172CB23CC6CA}"/>
              </a:ext>
            </a:extLst>
          </p:cNvPr>
          <p:cNvSpPr txBox="1"/>
          <p:nvPr/>
        </p:nvSpPr>
        <p:spPr>
          <a:xfrm>
            <a:off x="627823" y="1634083"/>
            <a:ext cx="5259367" cy="4278094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2000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Want to see what university subjects are really like?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your place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 an online taster session and explore exciting topics with our academics.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Psychology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Pharmacy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Podiatry and Physiotherapy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Product Design/Design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Space Law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Geography and the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Politics and Philosophy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Midwifery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Business and Marketing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Architecture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55FB9B-93CB-AEB9-46CE-2D6725228E59}"/>
              </a:ext>
            </a:extLst>
          </p:cNvPr>
          <p:cNvGrpSpPr/>
          <p:nvPr/>
        </p:nvGrpSpPr>
        <p:grpSpPr>
          <a:xfrm>
            <a:off x="696333" y="390821"/>
            <a:ext cx="4348531" cy="1049661"/>
            <a:chOff x="720619" y="494496"/>
            <a:chExt cx="3589753" cy="7670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B3A532-93D7-A047-1F94-FCEB66FCCB31}"/>
                </a:ext>
              </a:extLst>
            </p:cNvPr>
            <p:cNvSpPr/>
            <p:nvPr/>
          </p:nvSpPr>
          <p:spPr>
            <a:xfrm rot="21305725">
              <a:off x="721073" y="494496"/>
              <a:ext cx="3545047" cy="767013"/>
            </a:xfrm>
            <a:prstGeom prst="rect">
              <a:avLst/>
            </a:prstGeom>
            <a:solidFill>
              <a:srgbClr val="8640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001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C418DD-065A-6BDF-90CA-1EB4827C2B62}"/>
                </a:ext>
              </a:extLst>
            </p:cNvPr>
            <p:cNvSpPr txBox="1"/>
            <p:nvPr/>
          </p:nvSpPr>
          <p:spPr>
            <a:xfrm rot="21318829">
              <a:off x="720619" y="561670"/>
              <a:ext cx="3589753" cy="629719"/>
            </a:xfrm>
            <a:prstGeom prst="rect">
              <a:avLst/>
            </a:prstGeom>
            <a:noFill/>
            <a:ln w="38100">
              <a:noFill/>
            </a:ln>
          </p:spPr>
          <p:txBody>
            <a:bodyPr rot="0" spcFirstLastPara="0" vertOverflow="overflow" horzOverflow="overflow" vert="horz" wrap="square" lIns="12000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Online subject taster events at the University of Brighton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659D0-6645-0723-6748-0985865A3456}"/>
              </a:ext>
            </a:extLst>
          </p:cNvPr>
          <p:cNvSpPr/>
          <p:nvPr/>
        </p:nvSpPr>
        <p:spPr>
          <a:xfrm>
            <a:off x="7714022" y="4741682"/>
            <a:ext cx="4471447" cy="2116318"/>
          </a:xfrm>
          <a:prstGeom prst="rect">
            <a:avLst/>
          </a:prstGeom>
          <a:solidFill>
            <a:srgbClr val="EC6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001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76CD459B-02DA-EF27-F2F9-5192ECA7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70" y="209165"/>
            <a:ext cx="3302467" cy="15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4BC3BD-DDAD-1EA3-67AF-73A590D8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412" y="4966682"/>
            <a:ext cx="1690872" cy="16796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C271C2-69A8-268C-09C2-3FABC738A1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91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3118">
            <a:off x="9806451" y="4914217"/>
            <a:ext cx="2220149" cy="1771250"/>
          </a:xfrm>
          <a:prstGeom prst="rect">
            <a:avLst/>
          </a:prstGeom>
          <a:scene3d>
            <a:camera prst="orthographicFront">
              <a:rot lat="21299999" lon="21599992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79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6575155" cy="6858000"/>
          </a:xfrm>
          <a:custGeom>
            <a:avLst/>
            <a:gdLst/>
            <a:ahLst/>
            <a:cxnLst/>
            <a:rect l="l" t="t" r="r" b="b"/>
            <a:pathLst>
              <a:path w="9862733" h="10287000">
                <a:moveTo>
                  <a:pt x="0" y="0"/>
                </a:moveTo>
                <a:lnTo>
                  <a:pt x="9862733" y="0"/>
                </a:lnTo>
                <a:lnTo>
                  <a:pt x="98627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5" t="-42857" r="-2197" b="-150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239612" y="6302932"/>
            <a:ext cx="2346825" cy="331610"/>
            <a:chOff x="0" y="0"/>
            <a:chExt cx="4693650" cy="6632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5896" cy="579307"/>
            </a:xfrm>
            <a:custGeom>
              <a:avLst/>
              <a:gdLst/>
              <a:ahLst/>
              <a:cxnLst/>
              <a:rect l="l" t="t" r="r" b="b"/>
              <a:pathLst>
                <a:path w="2125896" h="579307">
                  <a:moveTo>
                    <a:pt x="0" y="0"/>
                  </a:moveTo>
                  <a:lnTo>
                    <a:pt x="2125896" y="0"/>
                  </a:lnTo>
                  <a:lnTo>
                    <a:pt x="2125896" y="579307"/>
                  </a:lnTo>
                  <a:lnTo>
                    <a:pt x="0" y="579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51355" y="0"/>
              <a:ext cx="2042295" cy="663219"/>
            </a:xfrm>
            <a:custGeom>
              <a:avLst/>
              <a:gdLst/>
              <a:ahLst/>
              <a:cxnLst/>
              <a:rect l="l" t="t" r="r" b="b"/>
              <a:pathLst>
                <a:path w="2042295" h="663219">
                  <a:moveTo>
                    <a:pt x="0" y="0"/>
                  </a:moveTo>
                  <a:lnTo>
                    <a:pt x="2042295" y="0"/>
                  </a:lnTo>
                  <a:lnTo>
                    <a:pt x="2042295" y="663219"/>
                  </a:lnTo>
                  <a:lnTo>
                    <a:pt x="0" y="663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7000948" y="3968081"/>
            <a:ext cx="238773" cy="203608"/>
          </a:xfrm>
          <a:custGeom>
            <a:avLst/>
            <a:gdLst/>
            <a:ahLst/>
            <a:cxnLst/>
            <a:rect l="l" t="t" r="r" b="b"/>
            <a:pathLst>
              <a:path w="358159" h="305412">
                <a:moveTo>
                  <a:pt x="0" y="0"/>
                </a:moveTo>
                <a:lnTo>
                  <a:pt x="358159" y="0"/>
                </a:lnTo>
                <a:lnTo>
                  <a:pt x="358159" y="305412"/>
                </a:lnTo>
                <a:lnTo>
                  <a:pt x="0" y="3054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993890" y="4318105"/>
            <a:ext cx="215784" cy="215784"/>
          </a:xfrm>
          <a:custGeom>
            <a:avLst/>
            <a:gdLst/>
            <a:ahLst/>
            <a:cxnLst/>
            <a:rect l="l" t="t" r="r" b="b"/>
            <a:pathLst>
              <a:path w="323676" h="323676">
                <a:moveTo>
                  <a:pt x="0" y="0"/>
                </a:moveTo>
                <a:lnTo>
                  <a:pt x="323676" y="0"/>
                </a:lnTo>
                <a:lnTo>
                  <a:pt x="323676" y="323676"/>
                </a:lnTo>
                <a:lnTo>
                  <a:pt x="0" y="323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000948" y="4676719"/>
            <a:ext cx="201668" cy="201668"/>
          </a:xfrm>
          <a:custGeom>
            <a:avLst/>
            <a:gdLst/>
            <a:ahLst/>
            <a:cxnLst/>
            <a:rect l="l" t="t" r="r" b="b"/>
            <a:pathLst>
              <a:path w="302502" h="302502">
                <a:moveTo>
                  <a:pt x="0" y="0"/>
                </a:moveTo>
                <a:lnTo>
                  <a:pt x="302502" y="0"/>
                </a:lnTo>
                <a:lnTo>
                  <a:pt x="302502" y="302502"/>
                </a:lnTo>
                <a:lnTo>
                  <a:pt x="0" y="302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025598" y="5021218"/>
            <a:ext cx="177018" cy="180631"/>
          </a:xfrm>
          <a:custGeom>
            <a:avLst/>
            <a:gdLst/>
            <a:ahLst/>
            <a:cxnLst/>
            <a:rect l="l" t="t" r="r" b="b"/>
            <a:pathLst>
              <a:path w="265527" h="270946">
                <a:moveTo>
                  <a:pt x="0" y="0"/>
                </a:moveTo>
                <a:lnTo>
                  <a:pt x="265527" y="0"/>
                </a:lnTo>
                <a:lnTo>
                  <a:pt x="265527" y="270946"/>
                </a:lnTo>
                <a:lnTo>
                  <a:pt x="0" y="270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014012" y="276597"/>
            <a:ext cx="4855179" cy="68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5"/>
              </a:lnSpc>
            </a:pPr>
            <a:r>
              <a:rPr lang="en-US" sz="1985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Apply for Industrial Cadets Silver</a:t>
            </a:r>
          </a:p>
          <a:p>
            <a:pPr algn="ctr" defTabSz="609630">
              <a:lnSpc>
                <a:spcPts val="811"/>
              </a:lnSpc>
            </a:pPr>
            <a:r>
              <a:rPr lang="en-US" sz="811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</a:p>
          <a:p>
            <a:pPr algn="ctr" defTabSz="609630">
              <a:lnSpc>
                <a:spcPts val="450"/>
              </a:lnSpc>
            </a:pPr>
            <a:endParaRPr lang="en-US" sz="811" b="1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algn="ctr" defTabSz="609630">
              <a:lnSpc>
                <a:spcPts val="1985"/>
              </a:lnSpc>
            </a:pPr>
            <a:r>
              <a:rPr lang="en-US" sz="1985" b="1">
                <a:solidFill>
                  <a:srgbClr val="EC008C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Insight into University Experiences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9637" y="2394144"/>
            <a:ext cx="5315070" cy="119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Non-residential courses for Yr 11</a:t>
            </a:r>
          </a:p>
          <a:p>
            <a:pPr algn="ctr" defTabSz="609630">
              <a:lnSpc>
                <a:spcPts val="1514"/>
              </a:lnSpc>
            </a:pPr>
            <a:endParaRPr lang="en-US" sz="1966" b="1">
              <a:solidFill>
                <a:srgbClr val="FEC10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Non-residential courses for Yr 12</a:t>
            </a:r>
          </a:p>
          <a:p>
            <a:pPr algn="ctr" defTabSz="609630">
              <a:lnSpc>
                <a:spcPts val="1785"/>
              </a:lnSpc>
            </a:pPr>
            <a:endParaRPr lang="en-US" sz="1966" b="1">
              <a:solidFill>
                <a:srgbClr val="FEC10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Residential courses for Yr12/S5-6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93890" y="1278373"/>
            <a:ext cx="4875301" cy="75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40"/>
              </a:lnSpc>
            </a:pPr>
            <a:r>
              <a:rPr lang="en-US" sz="1360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Explore STEM degree subjects at leading universities throughout the UK during our range of summer schools run over 4 or 5 days.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53218" y="3952884"/>
            <a:ext cx="2695388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EDT (The Engineering Development Trust)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53218" y="4319647"/>
            <a:ext cx="843863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The EDT UK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53218" y="4685591"/>
            <a:ext cx="1352793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@industrialcadets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53218" y="5022478"/>
            <a:ext cx="922160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@TheEDTUK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2822" y="5585347"/>
            <a:ext cx="4966369" cy="36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8"/>
              </a:lnSpc>
            </a:pPr>
            <a:r>
              <a:rPr lang="en-US" sz="999" b="1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For more information on Industrial Cadets Silver Insight into University experiences, please visit our website </a:t>
            </a:r>
            <a:r>
              <a:rPr lang="en-US" sz="999" b="1" u="sng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  <a:hlinkClick r:id="rId9" tooltip="https://www.etrust.org.uk/residential-insight-into-university"/>
              </a:rPr>
              <a:t>here</a:t>
            </a:r>
            <a:r>
              <a:rPr lang="en-US" sz="999" b="1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or scan the QR code above.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467707" y="3923632"/>
            <a:ext cx="1265481" cy="1351649"/>
          </a:xfrm>
          <a:custGeom>
            <a:avLst/>
            <a:gdLst/>
            <a:ahLst/>
            <a:cxnLst/>
            <a:rect l="l" t="t" r="r" b="b"/>
            <a:pathLst>
              <a:path w="1898222" h="2027473">
                <a:moveTo>
                  <a:pt x="0" y="0"/>
                </a:moveTo>
                <a:lnTo>
                  <a:pt x="1898222" y="0"/>
                </a:lnTo>
                <a:lnTo>
                  <a:pt x="1898222" y="2027473"/>
                </a:lnTo>
                <a:lnTo>
                  <a:pt x="0" y="20274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904" y="4030122"/>
            <a:ext cx="1253085" cy="125308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9241546" y="4384322"/>
            <a:ext cx="838811" cy="809133"/>
            <a:chOff x="0" y="0"/>
            <a:chExt cx="594512" cy="5734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4512" cy="573477"/>
            </a:xfrm>
            <a:custGeom>
              <a:avLst/>
              <a:gdLst/>
              <a:ahLst/>
              <a:cxnLst/>
              <a:rect l="l" t="t" r="r" b="b"/>
              <a:pathLst>
                <a:path w="594512" h="573477">
                  <a:moveTo>
                    <a:pt x="297256" y="0"/>
                  </a:moveTo>
                  <a:cubicBezTo>
                    <a:pt x="133086" y="0"/>
                    <a:pt x="0" y="128377"/>
                    <a:pt x="0" y="286739"/>
                  </a:cubicBezTo>
                  <a:cubicBezTo>
                    <a:pt x="0" y="445100"/>
                    <a:pt x="133086" y="573477"/>
                    <a:pt x="297256" y="573477"/>
                  </a:cubicBezTo>
                  <a:cubicBezTo>
                    <a:pt x="461426" y="573477"/>
                    <a:pt x="594512" y="445100"/>
                    <a:pt x="594512" y="286739"/>
                  </a:cubicBezTo>
                  <a:cubicBezTo>
                    <a:pt x="594512" y="128377"/>
                    <a:pt x="461426" y="0"/>
                    <a:pt x="297256" y="0"/>
                  </a:cubicBezTo>
                  <a:close/>
                </a:path>
              </a:pathLst>
            </a:custGeom>
            <a:solidFill>
              <a:srgbClr val="EC008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5735" y="44239"/>
              <a:ext cx="483041" cy="475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1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1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385156" y="4515035"/>
            <a:ext cx="551590" cy="605631"/>
          </a:xfrm>
          <a:custGeom>
            <a:avLst/>
            <a:gdLst/>
            <a:ahLst/>
            <a:cxnLst/>
            <a:rect l="l" t="t" r="r" b="b"/>
            <a:pathLst>
              <a:path w="827385" h="908446">
                <a:moveTo>
                  <a:pt x="0" y="0"/>
                </a:moveTo>
                <a:lnTo>
                  <a:pt x="827385" y="0"/>
                </a:lnTo>
                <a:lnTo>
                  <a:pt x="827385" y="908446"/>
                </a:lnTo>
                <a:lnTo>
                  <a:pt x="0" y="908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University of Winchester">
      <a:dk1>
        <a:srgbClr val="000000"/>
      </a:dk1>
      <a:lt1>
        <a:srgbClr val="FFFFFF"/>
      </a:lt1>
      <a:dk2>
        <a:srgbClr val="7B2082"/>
      </a:dk2>
      <a:lt2>
        <a:srgbClr val="E7E6E6"/>
      </a:lt2>
      <a:accent1>
        <a:srgbClr val="7B2082"/>
      </a:accent1>
      <a:accent2>
        <a:srgbClr val="EC6907"/>
      </a:accent2>
      <a:accent3>
        <a:srgbClr val="008F8B"/>
      </a:accent3>
      <a:accent4>
        <a:srgbClr val="FDC300"/>
      </a:accent4>
      <a:accent5>
        <a:srgbClr val="0080C2"/>
      </a:accent5>
      <a:accent6>
        <a:srgbClr val="535659"/>
      </a:accent6>
      <a:hlink>
        <a:srgbClr val="0563C1"/>
      </a:hlink>
      <a:folHlink>
        <a:srgbClr val="7B208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itle, Text +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95C6125-3265-42EF-9A71-364FC9AB077C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469</Words>
  <Application>Microsoft Office PowerPoint</Application>
  <PresentationFormat>Widescreen</PresentationFormat>
  <Paragraphs>70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15</vt:i4>
      </vt:variant>
    </vt:vector>
  </HeadingPairs>
  <TitlesOfParts>
    <vt:vector size="51" baseType="lpstr">
      <vt:lpstr>Aptos</vt:lpstr>
      <vt:lpstr>Aptos Display</vt:lpstr>
      <vt:lpstr>Arial</vt:lpstr>
      <vt:lpstr>Arial Bold</vt:lpstr>
      <vt:lpstr>Calibri</vt:lpstr>
      <vt:lpstr>Calibri Light</vt:lpstr>
      <vt:lpstr>Century Gothic</vt:lpstr>
      <vt:lpstr>Corbel</vt:lpstr>
      <vt:lpstr>Futura Bold</vt:lpstr>
      <vt:lpstr>Helvetica</vt:lpstr>
      <vt:lpstr>Impact</vt:lpstr>
      <vt:lpstr>Montserrat</vt:lpstr>
      <vt:lpstr>Montserrat Classic Bold</vt:lpstr>
      <vt:lpstr>Noto Sans Bold</vt:lpstr>
      <vt:lpstr>Raleway</vt:lpstr>
      <vt:lpstr>Raleway Light</vt:lpstr>
      <vt:lpstr>Symbol</vt:lpstr>
      <vt:lpstr>System Font Regular</vt:lpstr>
      <vt:lpstr>Times New Roman</vt:lpstr>
      <vt:lpstr>Trebuchet MS</vt:lpstr>
      <vt:lpstr>Univers LT Pro 65 Bold</vt:lpstr>
      <vt:lpstr>Wingdings</vt:lpstr>
      <vt:lpstr>Office Theme</vt:lpstr>
      <vt:lpstr>Office Theme</vt:lpstr>
      <vt:lpstr>Office Theme</vt:lpstr>
      <vt:lpstr>Office Theme</vt:lpstr>
      <vt:lpstr>23_BasicWhite</vt:lpstr>
      <vt:lpstr>1_Office Theme</vt:lpstr>
      <vt:lpstr>3_Office Theme</vt:lpstr>
      <vt:lpstr>1_Title, Text + Image</vt:lpstr>
      <vt:lpstr>2_Office Theme</vt:lpstr>
      <vt:lpstr>5_Office Theme</vt:lpstr>
      <vt:lpstr>6_Office Theme</vt:lpstr>
      <vt:lpstr>7_Office Theme</vt:lpstr>
      <vt:lpstr>4_office theme</vt:lpstr>
      <vt:lpstr>8_Office Theme</vt:lpstr>
      <vt:lpstr>PowerPoint Presentation</vt:lpstr>
      <vt:lpstr>PowerPoint Presentation</vt:lpstr>
      <vt:lpstr>PowerPoint Presentation</vt:lpstr>
      <vt:lpstr>Connect Higher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2026-04-09T14:47:48Z</dcterms:modified>
  <dc:language/>
</cp:coreProperties>
</file>