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738" r:id="rId3"/>
    <p:sldMasterId id="2147483753" r:id="rId4"/>
    <p:sldMasterId id="2147483813" r:id="rId5"/>
    <p:sldMasterId id="2147483848" r:id="rId6"/>
    <p:sldMasterId id="2147483860" r:id="rId7"/>
  </p:sldMasterIdLst>
  <p:notesMasterIdLst>
    <p:notesMasterId r:id="rId21"/>
  </p:notesMasterIdLst>
  <p:sldIdLst>
    <p:sldId id="256" r:id="rId8"/>
    <p:sldId id="259" r:id="rId9"/>
    <p:sldId id="767" r:id="rId10"/>
    <p:sldId id="768" r:id="rId11"/>
    <p:sldId id="765" r:id="rId12"/>
    <p:sldId id="421" r:id="rId13"/>
    <p:sldId id="766" r:id="rId14"/>
    <p:sldId id="764" r:id="rId15"/>
    <p:sldId id="273" r:id="rId16"/>
    <p:sldId id="761" r:id="rId17"/>
    <p:sldId id="756" r:id="rId18"/>
    <p:sldId id="754" r:id="rId19"/>
    <p:sldId id="257" r:id="rId20"/>
  </p:sldIdLst>
  <p:sldSz cx="10160000" cy="7620000"/>
  <p:notesSz cx="7559675" cy="10691813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18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46" name="PlaceHolder 4"/>
          <p:cNvSpPr>
            <a:spLocks noGrp="1"/>
          </p:cNvSpPr>
          <p:nvPr>
            <p:ph type="dt" idx="1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47" name="PlaceHolder 5"/>
          <p:cNvSpPr>
            <a:spLocks noGrp="1"/>
          </p:cNvSpPr>
          <p:nvPr>
            <p:ph type="ftr" idx="1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48" name="PlaceHolder 6"/>
          <p:cNvSpPr>
            <a:spLocks noGrp="1"/>
          </p:cNvSpPr>
          <p:nvPr>
            <p:ph type="sldNum" idx="1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37537AD-B5B0-4D3D-9A21-B4AC8BAB577F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297AD-407D-1A46-90BD-CE7907F3E9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6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890D9-946C-F447-A007-CD62FC879AC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04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9012-5DF8-4D02-AC1C-3CC634BCE5C8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D66A-6AF3-44A9-AA4B-8A86266D7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22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9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60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2 images and caption (gradient o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5">
            <a:extLst>
              <a:ext uri="{FF2B5EF4-FFF2-40B4-BE49-F238E27FC236}">
                <a16:creationId xmlns:a16="http://schemas.microsoft.com/office/drawing/2014/main" id="{C9630841-08D9-EC8A-2319-8BD2A6FC63A2}"/>
              </a:ext>
            </a:extLst>
          </p:cNvPr>
          <p:cNvSpPr/>
          <p:nvPr userDrawn="1"/>
        </p:nvSpPr>
        <p:spPr>
          <a:xfrm>
            <a:off x="2" y="-1475"/>
            <a:ext cx="5180594" cy="7621474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0 w 4572000"/>
              <a:gd name="connsiteY4" fmla="*/ 0 h 5143500"/>
              <a:gd name="connsiteX0" fmla="*/ 0 w 4662535"/>
              <a:gd name="connsiteY0" fmla="*/ 0 h 5143500"/>
              <a:gd name="connsiteX1" fmla="*/ 4572000 w 4662535"/>
              <a:gd name="connsiteY1" fmla="*/ 0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0 h 5143500"/>
              <a:gd name="connsiteX1" fmla="*/ 4490519 w 4662535"/>
              <a:gd name="connsiteY1" fmla="*/ 9053 h 5143500"/>
              <a:gd name="connsiteX2" fmla="*/ 4662535 w 4662535"/>
              <a:gd name="connsiteY2" fmla="*/ 5143500 h 5143500"/>
              <a:gd name="connsiteX3" fmla="*/ 0 w 4662535"/>
              <a:gd name="connsiteY3" fmla="*/ 5143500 h 5143500"/>
              <a:gd name="connsiteX4" fmla="*/ 0 w 4662535"/>
              <a:gd name="connsiteY4" fmla="*/ 0 h 5143500"/>
              <a:gd name="connsiteX0" fmla="*/ 0 w 4662535"/>
              <a:gd name="connsiteY0" fmla="*/ 995 h 5144495"/>
              <a:gd name="connsiteX1" fmla="*/ 4487169 w 4662535"/>
              <a:gd name="connsiteY1" fmla="*/ 0 h 5144495"/>
              <a:gd name="connsiteX2" fmla="*/ 4662535 w 4662535"/>
              <a:gd name="connsiteY2" fmla="*/ 5144495 h 5144495"/>
              <a:gd name="connsiteX3" fmla="*/ 0 w 4662535"/>
              <a:gd name="connsiteY3" fmla="*/ 5144495 h 5144495"/>
              <a:gd name="connsiteX4" fmla="*/ 0 w 4662535"/>
              <a:gd name="connsiteY4" fmla="*/ 995 h 5144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5" h="5144495">
                <a:moveTo>
                  <a:pt x="0" y="995"/>
                </a:moveTo>
                <a:lnTo>
                  <a:pt x="4487169" y="0"/>
                </a:lnTo>
                <a:lnTo>
                  <a:pt x="4662535" y="5144495"/>
                </a:lnTo>
                <a:lnTo>
                  <a:pt x="0" y="5144495"/>
                </a:lnTo>
                <a:lnTo>
                  <a:pt x="0" y="995"/>
                </a:lnTo>
                <a:close/>
              </a:path>
            </a:pathLst>
          </a:custGeom>
          <a:gradFill>
            <a:gsLst>
              <a:gs pos="0">
                <a:srgbClr val="F30275"/>
              </a:gs>
              <a:gs pos="100000">
                <a:srgbClr val="572A7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2000" b="1" i="0">
              <a:latin typeface="Montserrat" pitchFamily="2" charset="77"/>
            </a:endParaRPr>
          </a:p>
        </p:txBody>
      </p:sp>
      <p:sp>
        <p:nvSpPr>
          <p:cNvPr id="5" name="Trapezoid 7">
            <a:extLst>
              <a:ext uri="{FF2B5EF4-FFF2-40B4-BE49-F238E27FC236}">
                <a16:creationId xmlns:a16="http://schemas.microsoft.com/office/drawing/2014/main" id="{0C91C31D-E8A1-B370-313D-17FF0276F597}"/>
              </a:ext>
            </a:extLst>
          </p:cNvPr>
          <p:cNvSpPr/>
          <p:nvPr userDrawn="1"/>
        </p:nvSpPr>
        <p:spPr>
          <a:xfrm>
            <a:off x="0" y="5817772"/>
            <a:ext cx="5180596" cy="1811639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62536" h="1222856">
                <a:moveTo>
                  <a:pt x="0" y="1222856"/>
                </a:moveTo>
                <a:lnTo>
                  <a:pt x="120" y="0"/>
                </a:lnTo>
                <a:lnTo>
                  <a:pt x="4643366" y="790575"/>
                </a:lnTo>
                <a:lnTo>
                  <a:pt x="4662536" y="1216506"/>
                </a:lnTo>
                <a:lnTo>
                  <a:pt x="0" y="1222856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i="0">
              <a:latin typeface="Montserrat" pitchFamily="2" charset="77"/>
            </a:endParaRPr>
          </a:p>
        </p:txBody>
      </p:sp>
      <p:sp>
        <p:nvSpPr>
          <p:cNvPr id="7" name="Trapezoid 7">
            <a:extLst>
              <a:ext uri="{FF2B5EF4-FFF2-40B4-BE49-F238E27FC236}">
                <a16:creationId xmlns:a16="http://schemas.microsoft.com/office/drawing/2014/main" id="{D7002739-E63B-ECD4-3F84-B6304E54A03C}"/>
              </a:ext>
            </a:extLst>
          </p:cNvPr>
          <p:cNvSpPr/>
          <p:nvPr userDrawn="1"/>
        </p:nvSpPr>
        <p:spPr>
          <a:xfrm flipH="1">
            <a:off x="3990109" y="2967954"/>
            <a:ext cx="1200997" cy="5094292"/>
          </a:xfrm>
          <a:custGeom>
            <a:avLst/>
            <a:gdLst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236966 w 4637136"/>
              <a:gd name="connsiteY2" fmla="*/ 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0 w 4637136"/>
              <a:gd name="connsiteY0" fmla="*/ 1600681 h 1600681"/>
              <a:gd name="connsiteX1" fmla="*/ 400170 w 4637136"/>
              <a:gd name="connsiteY1" fmla="*/ 0 h 1600681"/>
              <a:gd name="connsiteX2" fmla="*/ 4617966 w 4637136"/>
              <a:gd name="connsiteY2" fmla="*/ 1174750 h 1600681"/>
              <a:gd name="connsiteX3" fmla="*/ 4637136 w 4637136"/>
              <a:gd name="connsiteY3" fmla="*/ 1600681 h 1600681"/>
              <a:gd name="connsiteX4" fmla="*/ 0 w 4637136"/>
              <a:gd name="connsiteY4" fmla="*/ 1600681 h 1600681"/>
              <a:gd name="connsiteX0" fmla="*/ 25280 w 4662416"/>
              <a:gd name="connsiteY0" fmla="*/ 1216506 h 1216506"/>
              <a:gd name="connsiteX1" fmla="*/ 0 w 4662416"/>
              <a:gd name="connsiteY1" fmla="*/ 0 h 1216506"/>
              <a:gd name="connsiteX2" fmla="*/ 4643246 w 4662416"/>
              <a:gd name="connsiteY2" fmla="*/ 790575 h 1216506"/>
              <a:gd name="connsiteX3" fmla="*/ 4662416 w 4662416"/>
              <a:gd name="connsiteY3" fmla="*/ 1216506 h 1216506"/>
              <a:gd name="connsiteX4" fmla="*/ 25280 w 4662416"/>
              <a:gd name="connsiteY4" fmla="*/ 1216506 h 1216506"/>
              <a:gd name="connsiteX0" fmla="*/ 0 w 4662536"/>
              <a:gd name="connsiteY0" fmla="*/ 1222856 h 1222856"/>
              <a:gd name="connsiteX1" fmla="*/ 120 w 4662536"/>
              <a:gd name="connsiteY1" fmla="*/ 0 h 1222856"/>
              <a:gd name="connsiteX2" fmla="*/ 4643366 w 4662536"/>
              <a:gd name="connsiteY2" fmla="*/ 790575 h 1222856"/>
              <a:gd name="connsiteX3" fmla="*/ 4662536 w 4662536"/>
              <a:gd name="connsiteY3" fmla="*/ 1216506 h 1222856"/>
              <a:gd name="connsiteX4" fmla="*/ 0 w 4662536"/>
              <a:gd name="connsiteY4" fmla="*/ 1222856 h 1222856"/>
              <a:gd name="connsiteX0" fmla="*/ 0 w 5019871"/>
              <a:gd name="connsiteY0" fmla="*/ 1222856 h 1222856"/>
              <a:gd name="connsiteX1" fmla="*/ 120 w 5019871"/>
              <a:gd name="connsiteY1" fmla="*/ 0 h 1222856"/>
              <a:gd name="connsiteX2" fmla="*/ 5019871 w 5019871"/>
              <a:gd name="connsiteY2" fmla="*/ 1118711 h 1222856"/>
              <a:gd name="connsiteX3" fmla="*/ 4662536 w 5019871"/>
              <a:gd name="connsiteY3" fmla="*/ 1216506 h 1222856"/>
              <a:gd name="connsiteX4" fmla="*/ 0 w 5019871"/>
              <a:gd name="connsiteY4" fmla="*/ 1222856 h 1222856"/>
              <a:gd name="connsiteX0" fmla="*/ 0 w 5019871"/>
              <a:gd name="connsiteY0" fmla="*/ 963661 h 963661"/>
              <a:gd name="connsiteX1" fmla="*/ 1138792 w 5019871"/>
              <a:gd name="connsiteY1" fmla="*/ 0 h 963661"/>
              <a:gd name="connsiteX2" fmla="*/ 5019871 w 5019871"/>
              <a:gd name="connsiteY2" fmla="*/ 859516 h 963661"/>
              <a:gd name="connsiteX3" fmla="*/ 4662536 w 5019871"/>
              <a:gd name="connsiteY3" fmla="*/ 957311 h 963661"/>
              <a:gd name="connsiteX4" fmla="*/ 0 w 5019871"/>
              <a:gd name="connsiteY4" fmla="*/ 963661 h 963661"/>
              <a:gd name="connsiteX0" fmla="*/ 0 w 4354716"/>
              <a:gd name="connsiteY0" fmla="*/ 952170 h 957311"/>
              <a:gd name="connsiteX1" fmla="*/ 473637 w 4354716"/>
              <a:gd name="connsiteY1" fmla="*/ 0 h 957311"/>
              <a:gd name="connsiteX2" fmla="*/ 4354716 w 4354716"/>
              <a:gd name="connsiteY2" fmla="*/ 859516 h 957311"/>
              <a:gd name="connsiteX3" fmla="*/ 3997381 w 4354716"/>
              <a:gd name="connsiteY3" fmla="*/ 957311 h 957311"/>
              <a:gd name="connsiteX4" fmla="*/ 0 w 4354716"/>
              <a:gd name="connsiteY4" fmla="*/ 952170 h 95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4716" h="957311">
                <a:moveTo>
                  <a:pt x="0" y="952170"/>
                </a:moveTo>
                <a:lnTo>
                  <a:pt x="473637" y="0"/>
                </a:lnTo>
                <a:lnTo>
                  <a:pt x="4354716" y="859516"/>
                </a:lnTo>
                <a:lnTo>
                  <a:pt x="3997381" y="957311"/>
                </a:lnTo>
                <a:lnTo>
                  <a:pt x="0" y="95217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i="0">
              <a:latin typeface="Montserrat" pitchFamily="2" charset="77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 bwMode="blackWhite">
          <a:xfrm>
            <a:off x="670560" y="894080"/>
            <a:ext cx="3738880" cy="1066667"/>
          </a:xfrm>
          <a:noFill/>
          <a:ln>
            <a:noFill/>
          </a:ln>
        </p:spPr>
        <p:txBody>
          <a:bodyPr anchor="t" anchorCtr="0">
            <a:normAutofit/>
          </a:bodyPr>
          <a:lstStyle>
            <a:lvl1pPr>
              <a:defRPr sz="1667" b="1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34812BE-F3AB-2D80-7BC5-0EEBB182EB5A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4834634" y="0"/>
            <a:ext cx="5338326" cy="3785733"/>
          </a:xfrm>
          <a:custGeom>
            <a:avLst/>
            <a:gdLst>
              <a:gd name="connsiteX0" fmla="*/ 0 w 4576573"/>
              <a:gd name="connsiteY0" fmla="*/ 5143500 h 5143500"/>
              <a:gd name="connsiteX1" fmla="*/ 1144143 w 4576573"/>
              <a:gd name="connsiteY1" fmla="*/ 0 h 5143500"/>
              <a:gd name="connsiteX2" fmla="*/ 3432430 w 4576573"/>
              <a:gd name="connsiteY2" fmla="*/ 0 h 5143500"/>
              <a:gd name="connsiteX3" fmla="*/ 4576573 w 4576573"/>
              <a:gd name="connsiteY3" fmla="*/ 5143500 h 5143500"/>
              <a:gd name="connsiteX4" fmla="*/ 0 w 4576573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3653261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60588 w 4797404"/>
              <a:gd name="connsiteY0" fmla="*/ 5170004 h 5170004"/>
              <a:gd name="connsiteX1" fmla="*/ 0 w 4797404"/>
              <a:gd name="connsiteY1" fmla="*/ 0 h 5170004"/>
              <a:gd name="connsiteX2" fmla="*/ 4792948 w 4797404"/>
              <a:gd name="connsiteY2" fmla="*/ 0 h 5170004"/>
              <a:gd name="connsiteX3" fmla="*/ 4797404 w 4797404"/>
              <a:gd name="connsiteY3" fmla="*/ 5143500 h 5170004"/>
              <a:gd name="connsiteX4" fmla="*/ 260588 w 4797404"/>
              <a:gd name="connsiteY4" fmla="*/ 5170004 h 5170004"/>
              <a:gd name="connsiteX0" fmla="*/ 342719 w 4797404"/>
              <a:gd name="connsiteY0" fmla="*/ 5027642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342719 w 4797404"/>
              <a:gd name="connsiteY4" fmla="*/ 5027642 h 5143500"/>
              <a:gd name="connsiteX0" fmla="*/ 260587 w 4797404"/>
              <a:gd name="connsiteY0" fmla="*/ 5142626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60587 w 4797404"/>
              <a:gd name="connsiteY4" fmla="*/ 5142626 h 5143500"/>
              <a:gd name="connsiteX0" fmla="*/ 125908 w 4797404"/>
              <a:gd name="connsiteY0" fmla="*/ 255537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125908 w 4797404"/>
              <a:gd name="connsiteY4" fmla="*/ 2555370 h 5143500"/>
              <a:gd name="connsiteX0" fmla="*/ 125908 w 4804493"/>
              <a:gd name="connsiteY0" fmla="*/ 2555370 h 2555370"/>
              <a:gd name="connsiteX1" fmla="*/ 0 w 4804493"/>
              <a:gd name="connsiteY1" fmla="*/ 0 h 2555370"/>
              <a:gd name="connsiteX2" fmla="*/ 4792948 w 4804493"/>
              <a:gd name="connsiteY2" fmla="*/ 0 h 2555370"/>
              <a:gd name="connsiteX3" fmla="*/ 4804493 w 4804493"/>
              <a:gd name="connsiteY3" fmla="*/ 2485361 h 2555370"/>
              <a:gd name="connsiteX4" fmla="*/ 125908 w 4804493"/>
              <a:gd name="connsiteY4" fmla="*/ 2555370 h 255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4493" h="2555370">
                <a:moveTo>
                  <a:pt x="125908" y="2555370"/>
                </a:moveTo>
                <a:lnTo>
                  <a:pt x="0" y="0"/>
                </a:lnTo>
                <a:lnTo>
                  <a:pt x="4792948" y="0"/>
                </a:lnTo>
                <a:cubicBezTo>
                  <a:pt x="4794433" y="1714500"/>
                  <a:pt x="4803008" y="770861"/>
                  <a:pt x="4804493" y="2485361"/>
                </a:cubicBezTo>
                <a:lnTo>
                  <a:pt x="125908" y="25553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667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80987" indent="0">
              <a:buNone/>
              <a:defRPr sz="2333"/>
            </a:lvl2pPr>
            <a:lvl3pPr marL="761973" indent="0">
              <a:buNone/>
              <a:defRPr sz="2000"/>
            </a:lvl3pPr>
            <a:lvl4pPr marL="1142961" indent="0">
              <a:buNone/>
              <a:defRPr sz="1667"/>
            </a:lvl4pPr>
            <a:lvl5pPr marL="1523947" indent="0">
              <a:buNone/>
              <a:defRPr sz="1667"/>
            </a:lvl5pPr>
            <a:lvl6pPr marL="1904933" indent="0">
              <a:buNone/>
              <a:defRPr sz="1667"/>
            </a:lvl6pPr>
            <a:lvl7pPr marL="2285919" indent="0">
              <a:buNone/>
              <a:defRPr sz="1667"/>
            </a:lvl7pPr>
            <a:lvl8pPr marL="2666907" indent="0">
              <a:buNone/>
              <a:defRPr sz="1667"/>
            </a:lvl8pPr>
            <a:lvl9pPr marL="3047894" indent="0">
              <a:buNone/>
              <a:defRPr sz="1667"/>
            </a:lvl9pPr>
          </a:lstStyle>
          <a:p>
            <a:r>
              <a:rPr lang="en-US"/>
              <a:t>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54FE006-6F59-958D-4723-2D57377DA471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978696" y="3688321"/>
            <a:ext cx="5190894" cy="3939350"/>
          </a:xfrm>
          <a:custGeom>
            <a:avLst/>
            <a:gdLst>
              <a:gd name="connsiteX0" fmla="*/ 0 w 4576573"/>
              <a:gd name="connsiteY0" fmla="*/ 2574000 h 2574000"/>
              <a:gd name="connsiteX1" fmla="*/ 643500 w 4576573"/>
              <a:gd name="connsiteY1" fmla="*/ 0 h 2574000"/>
              <a:gd name="connsiteX2" fmla="*/ 3933073 w 4576573"/>
              <a:gd name="connsiteY2" fmla="*/ 0 h 2574000"/>
              <a:gd name="connsiteX3" fmla="*/ 4576573 w 4576573"/>
              <a:gd name="connsiteY3" fmla="*/ 2574000 h 2574000"/>
              <a:gd name="connsiteX4" fmla="*/ 0 w 4576573"/>
              <a:gd name="connsiteY4" fmla="*/ 2574000 h 2574000"/>
              <a:gd name="connsiteX0" fmla="*/ 0 w 4456071"/>
              <a:gd name="connsiteY0" fmla="*/ 2581088 h 2581088"/>
              <a:gd name="connsiteX1" fmla="*/ 522998 w 4456071"/>
              <a:gd name="connsiteY1" fmla="*/ 0 h 2581088"/>
              <a:gd name="connsiteX2" fmla="*/ 3812571 w 4456071"/>
              <a:gd name="connsiteY2" fmla="*/ 0 h 2581088"/>
              <a:gd name="connsiteX3" fmla="*/ 4456071 w 4456071"/>
              <a:gd name="connsiteY3" fmla="*/ 2574000 h 2581088"/>
              <a:gd name="connsiteX4" fmla="*/ 0 w 4456071"/>
              <a:gd name="connsiteY4" fmla="*/ 2581088 h 2581088"/>
              <a:gd name="connsiteX0" fmla="*/ 0 w 4534043"/>
              <a:gd name="connsiteY0" fmla="*/ 2588177 h 2588177"/>
              <a:gd name="connsiteX1" fmla="*/ 600970 w 4534043"/>
              <a:gd name="connsiteY1" fmla="*/ 0 h 2588177"/>
              <a:gd name="connsiteX2" fmla="*/ 3890543 w 4534043"/>
              <a:gd name="connsiteY2" fmla="*/ 0 h 2588177"/>
              <a:gd name="connsiteX3" fmla="*/ 4534043 w 4534043"/>
              <a:gd name="connsiteY3" fmla="*/ 2574000 h 2588177"/>
              <a:gd name="connsiteX4" fmla="*/ 0 w 4534043"/>
              <a:gd name="connsiteY4" fmla="*/ 2588177 h 2588177"/>
              <a:gd name="connsiteX0" fmla="*/ 129132 w 4663175"/>
              <a:gd name="connsiteY0" fmla="*/ 2595266 h 2595266"/>
              <a:gd name="connsiteX1" fmla="*/ 0 w 4663175"/>
              <a:gd name="connsiteY1" fmla="*/ 0 h 2595266"/>
              <a:gd name="connsiteX2" fmla="*/ 4019675 w 4663175"/>
              <a:gd name="connsiteY2" fmla="*/ 7089 h 2595266"/>
              <a:gd name="connsiteX3" fmla="*/ 4663175 w 4663175"/>
              <a:gd name="connsiteY3" fmla="*/ 2581089 h 2595266"/>
              <a:gd name="connsiteX4" fmla="*/ 129132 w 4663175"/>
              <a:gd name="connsiteY4" fmla="*/ 2595266 h 2595266"/>
              <a:gd name="connsiteX0" fmla="*/ 129132 w 4671805"/>
              <a:gd name="connsiteY0" fmla="*/ 2659061 h 2659061"/>
              <a:gd name="connsiteX1" fmla="*/ 0 w 4671805"/>
              <a:gd name="connsiteY1" fmla="*/ 63795 h 2659061"/>
              <a:gd name="connsiteX2" fmla="*/ 4671805 w 4671805"/>
              <a:gd name="connsiteY2" fmla="*/ 0 h 2659061"/>
              <a:gd name="connsiteX3" fmla="*/ 4663175 w 4671805"/>
              <a:gd name="connsiteY3" fmla="*/ 2644884 h 2659061"/>
              <a:gd name="connsiteX4" fmla="*/ 129132 w 4671805"/>
              <a:gd name="connsiteY4" fmla="*/ 2659061 h 2659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1805" h="2659061">
                <a:moveTo>
                  <a:pt x="129132" y="2659061"/>
                </a:moveTo>
                <a:lnTo>
                  <a:pt x="0" y="63795"/>
                </a:lnTo>
                <a:lnTo>
                  <a:pt x="4671805" y="0"/>
                </a:lnTo>
                <a:cubicBezTo>
                  <a:pt x="4668928" y="881628"/>
                  <a:pt x="4666052" y="1763256"/>
                  <a:pt x="4663175" y="2644884"/>
                </a:cubicBezTo>
                <a:lnTo>
                  <a:pt x="129132" y="265906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667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380987" indent="0">
              <a:buNone/>
              <a:defRPr sz="2333"/>
            </a:lvl2pPr>
            <a:lvl3pPr marL="761973" indent="0">
              <a:buNone/>
              <a:defRPr sz="2000"/>
            </a:lvl3pPr>
            <a:lvl4pPr marL="1142961" indent="0">
              <a:buNone/>
              <a:defRPr sz="1667"/>
            </a:lvl4pPr>
            <a:lvl5pPr marL="1523947" indent="0">
              <a:buNone/>
              <a:defRPr sz="1667"/>
            </a:lvl5pPr>
            <a:lvl6pPr marL="1904933" indent="0">
              <a:buNone/>
              <a:defRPr sz="1667"/>
            </a:lvl6pPr>
            <a:lvl7pPr marL="2285919" indent="0">
              <a:buNone/>
              <a:defRPr sz="1667"/>
            </a:lvl7pPr>
            <a:lvl8pPr marL="2666907" indent="0">
              <a:buNone/>
              <a:defRPr sz="1667"/>
            </a:lvl8pPr>
            <a:lvl9pPr marL="3047894" indent="0">
              <a:buNone/>
              <a:defRPr sz="1667"/>
            </a:lvl9pPr>
          </a:lstStyle>
          <a:p>
            <a:r>
              <a:rPr lang="en-US"/>
              <a:t> Drag picture to placeholder </a:t>
            </a:r>
            <a:br>
              <a:rPr lang="en-US"/>
            </a:br>
            <a:r>
              <a:rPr lang="en-US"/>
              <a:t>  or click icon to add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70F35B-5645-329D-7660-2E121FBCF0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69" y="6525606"/>
            <a:ext cx="1836339" cy="57977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6A68917-22CE-6503-0123-3D69B8734D7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0560" y="1960749"/>
            <a:ext cx="3816773" cy="4373488"/>
          </a:xfrm>
        </p:spPr>
        <p:txBody>
          <a:bodyPr>
            <a:normAutofit/>
          </a:bodyPr>
          <a:lstStyle>
            <a:lvl1pPr marL="190494" indent="-190494">
              <a:buClr>
                <a:schemeClr val="bg1"/>
              </a:buClr>
              <a:buFont typeface="Montserrat" pitchFamily="2" charset="0"/>
              <a:buChar char="●"/>
              <a:defRPr sz="1333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1pPr>
            <a:lvl2pPr marL="380987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2pPr>
            <a:lvl3pPr marL="571480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3pPr>
            <a:lvl4pPr marL="761973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4pPr>
            <a:lvl5pPr marL="952466" indent="-190494">
              <a:buClr>
                <a:schemeClr val="bg1"/>
              </a:buClr>
              <a:buFont typeface="Montserrat" pitchFamily="2" charset="0"/>
              <a:buChar char="●"/>
              <a:defRPr sz="1222" b="0" i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defRPr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08A147C5-3B59-F7F0-F49C-2A911B6C39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04539" y="6278096"/>
            <a:ext cx="3746191" cy="890990"/>
          </a:xfrm>
        </p:spPr>
        <p:txBody>
          <a:bodyPr anchor="b">
            <a:noAutofit/>
          </a:bodyPr>
          <a:lstStyle>
            <a:lvl1pPr marL="0" indent="0" algn="r">
              <a:buNone/>
              <a:defRPr sz="1000" b="0">
                <a:solidFill>
                  <a:schemeClr val="bg1"/>
                </a:solidFill>
                <a:highlight>
                  <a:srgbClr val="572A79"/>
                </a:highlight>
              </a:defRPr>
            </a:lvl1pPr>
            <a:lvl2pPr marL="190494" indent="0">
              <a:buNone/>
              <a:defRPr sz="1111" b="0"/>
            </a:lvl2pPr>
            <a:lvl3pPr marL="380987" indent="0">
              <a:buNone/>
              <a:defRPr sz="1111" b="0"/>
            </a:lvl3pPr>
            <a:lvl4pPr marL="571480" indent="0">
              <a:buNone/>
              <a:defRPr sz="1111" b="0"/>
            </a:lvl4pPr>
            <a:lvl5pPr marL="761973" indent="0">
              <a:buNone/>
              <a:defRPr sz="1111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5D42437-30C4-8DDD-950B-5FC145761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4539" y="2522458"/>
            <a:ext cx="3746191" cy="890990"/>
          </a:xfrm>
        </p:spPr>
        <p:txBody>
          <a:bodyPr anchor="b">
            <a:noAutofit/>
          </a:bodyPr>
          <a:lstStyle>
            <a:lvl1pPr marL="0" indent="0" algn="r">
              <a:buNone/>
              <a:defRPr sz="1000" b="0">
                <a:solidFill>
                  <a:schemeClr val="bg1"/>
                </a:solidFill>
                <a:highlight>
                  <a:srgbClr val="572A79"/>
                </a:highlight>
              </a:defRPr>
            </a:lvl1pPr>
            <a:lvl2pPr marL="190494" indent="0">
              <a:buNone/>
              <a:defRPr sz="1111" b="0"/>
            </a:lvl2pPr>
            <a:lvl3pPr marL="380987" indent="0">
              <a:buNone/>
              <a:defRPr sz="1111" b="0"/>
            </a:lvl3pPr>
            <a:lvl4pPr marL="571480" indent="0">
              <a:buNone/>
              <a:defRPr sz="1111" b="0"/>
            </a:lvl4pPr>
            <a:lvl5pPr marL="761973" indent="0">
              <a:buNone/>
              <a:defRPr sz="1111" b="0"/>
            </a:lvl5pPr>
          </a:lstStyle>
          <a:p>
            <a:pPr lvl="0"/>
            <a:r>
              <a:rPr lang="en-US"/>
              <a:t>Click to edit caption text</a:t>
            </a:r>
          </a:p>
        </p:txBody>
      </p:sp>
    </p:spTree>
    <p:extLst>
      <p:ext uri="{BB962C8B-B14F-4D97-AF65-F5344CB8AC3E}">
        <p14:creationId xmlns:p14="http://schemas.microsoft.com/office/powerpoint/2010/main" val="207306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, Text + Small Imag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7DA6EE-2E06-992C-7FD5-792BC366F1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954" y="464004"/>
            <a:ext cx="6567776" cy="69538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889" b="0" i="0" u="none" cap="all" baseline="0">
                <a:solidFill>
                  <a:schemeClr val="bg1"/>
                </a:solidFill>
                <a:latin typeface="Impact" panose="020B0806030902050204" pitchFamily="34" charset="0"/>
                <a:ea typeface="Beatrice" pitchFamily="2" charset="77"/>
              </a:defRPr>
            </a:lvl1pPr>
          </a:lstStyle>
          <a:p>
            <a:r>
              <a:rPr lang="en-US"/>
              <a:t>Insert title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EA3836A-C2F4-7C10-10F6-683AA80E17B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147036" y="464000"/>
            <a:ext cx="3012966" cy="65545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2889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804325" indent="0">
              <a:buNone/>
              <a:defRPr/>
            </a:lvl2pPr>
          </a:lstStyle>
          <a:p>
            <a:pPr marL="253997" marR="0" lvl="0" indent="-253997" algn="ctr" defTabSz="1015990" rtl="0" eaLnBrk="1" latinLnBrk="0" hangingPunct="1">
              <a:lnSpc>
                <a:spcPct val="90000"/>
              </a:lnSpc>
              <a:spcBef>
                <a:spcPts val="1111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/>
              <a:t>Insert Picture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573D9F1-17F3-CF74-5469-333D2E0DBC8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1534" y="1522036"/>
            <a:ext cx="6567776" cy="5496540"/>
          </a:xfrm>
          <a:prstGeom prst="rect">
            <a:avLst/>
          </a:prstGeom>
        </p:spPr>
        <p:txBody>
          <a:bodyPr/>
          <a:lstStyle>
            <a:lvl1pPr marL="507995" marR="0" indent="-507995" algn="l" defTabSz="1015990" rtl="0" eaLnBrk="1" fontAlgn="auto" latinLnBrk="0" hangingPunct="1">
              <a:lnSpc>
                <a:spcPct val="80000"/>
              </a:lnSpc>
              <a:spcBef>
                <a:spcPts val="111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89" b="0" i="0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/>
              <a:t>Insert body copy or bullet points</a:t>
            </a:r>
          </a:p>
        </p:txBody>
      </p:sp>
    </p:spTree>
    <p:extLst>
      <p:ext uri="{BB962C8B-B14F-4D97-AF65-F5344CB8AC3E}">
        <p14:creationId xmlns:p14="http://schemas.microsoft.com/office/powerpoint/2010/main" val="421939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655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76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</p:spPr>
        <p:txBody>
          <a:bodyPr anchor="b"/>
          <a:lstStyle>
            <a:lvl1pPr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1pPr>
            <a:lvl2pPr marL="507995" indent="0">
              <a:buNone/>
              <a:defRPr sz="2222">
                <a:solidFill>
                  <a:schemeClr val="tx1">
                    <a:tint val="82000"/>
                  </a:schemeClr>
                </a:solidFill>
              </a:defRPr>
            </a:lvl2pPr>
            <a:lvl3pPr marL="101599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3pPr>
            <a:lvl4pPr marL="152398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4pPr>
            <a:lvl5pPr marL="203198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5pPr>
            <a:lvl6pPr marL="253997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6pPr>
            <a:lvl7pPr marL="304797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7pPr>
            <a:lvl8pPr marL="3555964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8pPr>
            <a:lvl9pPr marL="4063959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81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637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6"/>
            <a:ext cx="8763000" cy="1472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1867959"/>
            <a:ext cx="4319323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2783417"/>
            <a:ext cx="4319323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47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679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32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238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1097141"/>
            <a:ext cx="5143500" cy="5415139"/>
          </a:xfrm>
        </p:spPr>
        <p:txBody>
          <a:bodyPr anchor="t"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85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934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1" y="405694"/>
            <a:ext cx="2190750" cy="64575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1" y="405694"/>
            <a:ext cx="6445250" cy="645759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995F-3155-4231-8244-E331E39AE153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53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3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7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9" y="1899710"/>
            <a:ext cx="8763000" cy="3169708"/>
          </a:xfrm>
        </p:spPr>
        <p:txBody>
          <a:bodyPr anchor="b"/>
          <a:lstStyle>
            <a:lvl1pPr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9" y="5099405"/>
            <a:ext cx="8763000" cy="1666874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>
                    <a:tint val="82000"/>
                  </a:schemeClr>
                </a:solidFill>
              </a:defRPr>
            </a:lvl1pPr>
            <a:lvl2pPr marL="507995" indent="0">
              <a:buNone/>
              <a:defRPr sz="2222">
                <a:solidFill>
                  <a:schemeClr val="tx1">
                    <a:tint val="82000"/>
                  </a:schemeClr>
                </a:solidFill>
              </a:defRPr>
            </a:lvl2pPr>
            <a:lvl3pPr marL="101599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3pPr>
            <a:lvl4pPr marL="152398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4pPr>
            <a:lvl5pPr marL="203198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5pPr>
            <a:lvl6pPr marL="2539975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6pPr>
            <a:lvl7pPr marL="3047970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7pPr>
            <a:lvl8pPr marL="3555964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8pPr>
            <a:lvl9pPr marL="4063959" indent="0">
              <a:buNone/>
              <a:defRPr sz="1778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7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028472"/>
            <a:ext cx="4318000" cy="48348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204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405696"/>
            <a:ext cx="8763000" cy="1472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867959"/>
            <a:ext cx="4298156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783417"/>
            <a:ext cx="4298156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1867959"/>
            <a:ext cx="4319323" cy="915458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7995" indent="0">
              <a:buNone/>
              <a:defRPr sz="2222" b="1"/>
            </a:lvl2pPr>
            <a:lvl3pPr marL="1015990" indent="0">
              <a:buNone/>
              <a:defRPr sz="2000" b="1"/>
            </a:lvl3pPr>
            <a:lvl4pPr marL="1523985" indent="0">
              <a:buNone/>
              <a:defRPr sz="1778" b="1"/>
            </a:lvl4pPr>
            <a:lvl5pPr marL="2031980" indent="0">
              <a:buNone/>
              <a:defRPr sz="1778" b="1"/>
            </a:lvl5pPr>
            <a:lvl6pPr marL="2539975" indent="0">
              <a:buNone/>
              <a:defRPr sz="1778" b="1"/>
            </a:lvl6pPr>
            <a:lvl7pPr marL="3047970" indent="0">
              <a:buNone/>
              <a:defRPr sz="1778" b="1"/>
            </a:lvl7pPr>
            <a:lvl8pPr marL="3555964" indent="0">
              <a:buNone/>
              <a:defRPr sz="1778" b="1"/>
            </a:lvl8pPr>
            <a:lvl9pPr marL="4063959" indent="0">
              <a:buNone/>
              <a:defRPr sz="177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2783417"/>
            <a:ext cx="4319323" cy="4093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58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8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1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097141"/>
            <a:ext cx="5143500" cy="5415139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32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508000"/>
            <a:ext cx="3276864" cy="1778000"/>
          </a:xfrm>
        </p:spPr>
        <p:txBody>
          <a:bodyPr anchor="b"/>
          <a:lstStyle>
            <a:lvl1pPr>
              <a:defRPr sz="35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1097141"/>
            <a:ext cx="5143500" cy="5415139"/>
          </a:xfrm>
        </p:spPr>
        <p:txBody>
          <a:bodyPr anchor="t"/>
          <a:lstStyle>
            <a:lvl1pPr marL="0" indent="0">
              <a:buNone/>
              <a:defRPr sz="3556"/>
            </a:lvl1pPr>
            <a:lvl2pPr marL="507995" indent="0">
              <a:buNone/>
              <a:defRPr sz="3111"/>
            </a:lvl2pPr>
            <a:lvl3pPr marL="1015990" indent="0">
              <a:buNone/>
              <a:defRPr sz="2667"/>
            </a:lvl3pPr>
            <a:lvl4pPr marL="1523985" indent="0">
              <a:buNone/>
              <a:defRPr sz="2222"/>
            </a:lvl4pPr>
            <a:lvl5pPr marL="2031980" indent="0">
              <a:buNone/>
              <a:defRPr sz="2222"/>
            </a:lvl5pPr>
            <a:lvl6pPr marL="2539975" indent="0">
              <a:buNone/>
              <a:defRPr sz="2222"/>
            </a:lvl6pPr>
            <a:lvl7pPr marL="3047970" indent="0">
              <a:buNone/>
              <a:defRPr sz="2222"/>
            </a:lvl7pPr>
            <a:lvl8pPr marL="3555964" indent="0">
              <a:buNone/>
              <a:defRPr sz="2222"/>
            </a:lvl8pPr>
            <a:lvl9pPr marL="4063959" indent="0">
              <a:buNone/>
              <a:defRPr sz="2222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2286000"/>
            <a:ext cx="3276864" cy="4235098"/>
          </a:xfrm>
        </p:spPr>
        <p:txBody>
          <a:bodyPr/>
          <a:lstStyle>
            <a:lvl1pPr marL="0" indent="0">
              <a:buNone/>
              <a:defRPr sz="1778"/>
            </a:lvl1pPr>
            <a:lvl2pPr marL="507995" indent="0">
              <a:buNone/>
              <a:defRPr sz="1556"/>
            </a:lvl2pPr>
            <a:lvl3pPr marL="1015990" indent="0">
              <a:buNone/>
              <a:defRPr sz="1333"/>
            </a:lvl3pPr>
            <a:lvl4pPr marL="1523985" indent="0">
              <a:buNone/>
              <a:defRPr sz="1111"/>
            </a:lvl4pPr>
            <a:lvl5pPr marL="2031980" indent="0">
              <a:buNone/>
              <a:defRPr sz="1111"/>
            </a:lvl5pPr>
            <a:lvl6pPr marL="2539975" indent="0">
              <a:buNone/>
              <a:defRPr sz="1111"/>
            </a:lvl6pPr>
            <a:lvl7pPr marL="3047970" indent="0">
              <a:buNone/>
              <a:defRPr sz="1111"/>
            </a:lvl7pPr>
            <a:lvl8pPr marL="3555964" indent="0">
              <a:buNone/>
              <a:defRPr sz="1111"/>
            </a:lvl8pPr>
            <a:lvl9pPr marL="4063959" indent="0">
              <a:buNone/>
              <a:defRPr sz="111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9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1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1" y="405694"/>
            <a:ext cx="2190750" cy="645759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1" y="405694"/>
            <a:ext cx="6445250" cy="645759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B1DD5-512F-47D9-9BFD-AF0990F218EC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104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6" r:id="rId13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"/>
          <p:cNvSpPr/>
          <p:nvPr/>
        </p:nvSpPr>
        <p:spPr>
          <a:xfrm>
            <a:off x="0" y="490320"/>
            <a:ext cx="10156680" cy="6997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35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39" name="Picture 3"/>
          <p:cNvPicPr/>
          <p:nvPr/>
        </p:nvPicPr>
        <p:blipFill>
          <a:blip r:embed="rId14"/>
          <a:stretch/>
        </p:blipFill>
        <p:spPr>
          <a:xfrm>
            <a:off x="369000" y="889200"/>
            <a:ext cx="2852640" cy="111888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dt" idx="1"/>
          </p:nvPr>
        </p:nvSpPr>
        <p:spPr>
          <a:xfrm>
            <a:off x="5229360" y="6731280"/>
            <a:ext cx="4558320" cy="39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6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9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828" r:id="rId2"/>
    <p:sldLayoutId id="2147483847" r:id="rId3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9874035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E1995F-3155-4231-8244-E331E39AE153}" type="datetimeFigureOut">
              <a:rPr lang="en-GB" smtClean="0"/>
              <a:t>01/05/2026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7062613"/>
            <a:ext cx="3429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117D74-D6DF-4B4A-A636-CF6F80780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27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405696"/>
            <a:ext cx="8763000" cy="1472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2028472"/>
            <a:ext cx="8763000" cy="4834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BB1DD5-512F-47D9-9BFD-AF0990F218EC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7062613"/>
            <a:ext cx="3429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7062613"/>
            <a:ext cx="2286000" cy="405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DA833D-94D3-446F-9BE2-F3F70A667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39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  <p:txStyles>
    <p:titleStyle>
      <a:lvl1pPr algn="l" defTabSz="1015990" rtl="0" eaLnBrk="1" latinLnBrk="0" hangingPunct="1">
        <a:lnSpc>
          <a:spcPct val="90000"/>
        </a:lnSpc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997" indent="-253997" algn="l" defTabSz="1015990" rtl="0" eaLnBrk="1" latinLnBrk="0" hangingPunct="1">
        <a:lnSpc>
          <a:spcPct val="90000"/>
        </a:lnSpc>
        <a:spcBef>
          <a:spcPts val="1111"/>
        </a:spcBef>
        <a:buFont typeface="Arial" panose="020B0604020202020204" pitchFamily="34" charset="0"/>
        <a:buChar char="•"/>
        <a:defRPr sz="3111" kern="1200">
          <a:solidFill>
            <a:schemeClr val="tx1"/>
          </a:solidFill>
          <a:latin typeface="+mn-lt"/>
          <a:ea typeface="+mn-ea"/>
          <a:cs typeface="+mn-cs"/>
        </a:defRPr>
      </a:lvl1pPr>
      <a:lvl2pPr marL="76199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6998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3pPr>
      <a:lvl4pPr marL="177798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97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397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196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2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7957" indent="-253997" algn="l" defTabSz="1015990" rtl="0" eaLnBrk="1" latinLnBrk="0" hangingPunct="1">
        <a:lnSpc>
          <a:spcPct val="90000"/>
        </a:lnSpc>
        <a:spcBef>
          <a:spcPts val="55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799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599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398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98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9975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7970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5964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959" algn="l" defTabSz="101599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png"/><Relationship Id="rId4" Type="http://schemas.openxmlformats.org/officeDocument/2006/relationships/hyperlink" Target="https://www.glos.ac.uk/event/connect-higher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-49680" y="-37440"/>
            <a:ext cx="10259640" cy="769464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ACB11F-CE44-5B01-2A36-F05BEA054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189" y="1713186"/>
            <a:ext cx="2361126" cy="335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61637-CF86-7075-C332-0256D626EB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71739-454A-AF68-4DBD-96B219EC49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standing in front of a colorful wall&#10;&#10;Description automatically generated">
            <a:extLst>
              <a:ext uri="{FF2B5EF4-FFF2-40B4-BE49-F238E27FC236}">
                <a16:creationId xmlns:a16="http://schemas.microsoft.com/office/drawing/2014/main" id="{6BA42E3C-E757-DFAD-329B-B7C52E3E5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66C72-4B68-D63C-1E4B-98CA4D1DC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0"/>
            <a:ext cx="10147301" cy="76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6C3C6-B5F6-75E5-21AA-30FCD6E45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9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6"/>
          <p:cNvSpPr/>
          <p:nvPr/>
        </p:nvSpPr>
        <p:spPr>
          <a:xfrm>
            <a:off x="433440" y="1122840"/>
            <a:ext cx="55576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Visit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TextBox 12"/>
          <p:cNvSpPr/>
          <p:nvPr/>
        </p:nvSpPr>
        <p:spPr>
          <a:xfrm>
            <a:off x="379800" y="2895480"/>
            <a:ext cx="466704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Our Open Days and Online Open Days are a perfect opportunity to discover more about Royal Holloway, University of London. Get a tour of our campus in Egham, chat to current students and hear directly from  lecturers about the courses you are interested in. 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Picture 8"/>
          <p:cNvPicPr/>
          <p:nvPr/>
        </p:nvPicPr>
        <p:blipFill>
          <a:blip r:embed="rId2"/>
          <a:srcRect l="24017" t="36034" r="61876" b="39684"/>
          <a:stretch/>
        </p:blipFill>
        <p:spPr>
          <a:xfrm>
            <a:off x="349560" y="6311520"/>
            <a:ext cx="1112040" cy="1076760"/>
          </a:xfrm>
          <a:prstGeom prst="rect">
            <a:avLst/>
          </a:prstGeom>
          <a:ln w="0">
            <a:noFill/>
          </a:ln>
        </p:spPr>
      </p:pic>
      <p:sp>
        <p:nvSpPr>
          <p:cNvPr id="253" name="TextBox 9"/>
          <p:cNvSpPr/>
          <p:nvPr/>
        </p:nvSpPr>
        <p:spPr>
          <a:xfrm>
            <a:off x="1650960" y="6311520"/>
            <a:ext cx="7598520" cy="1076760"/>
          </a:xfrm>
          <a:prstGeom prst="rect">
            <a:avLst/>
          </a:prstGeom>
          <a:solidFill>
            <a:srgbClr val="1C2B3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108000" rIns="90000" bIns="108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Find out more and book your place 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royalholloway.ac.uk/opendays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4" name="Picture 17" descr="A picture containing sky, outdoor, group&#10;&#10;Description automatically generated"/>
          <p:cNvPicPr/>
          <p:nvPr/>
        </p:nvPicPr>
        <p:blipFill>
          <a:blip r:embed="rId3"/>
          <a:stretch/>
        </p:blipFill>
        <p:spPr>
          <a:xfrm>
            <a:off x="5441400" y="3273120"/>
            <a:ext cx="4305240" cy="280116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5" name="Picture 18" descr="A sign in front of a building&#10;&#10;Description automatically generated with medium confidence"/>
          <p:cNvPicPr/>
          <p:nvPr/>
        </p:nvPicPr>
        <p:blipFill>
          <a:blip r:embed="rId4"/>
          <a:stretch/>
        </p:blipFill>
        <p:spPr>
          <a:xfrm>
            <a:off x="5441400" y="250560"/>
            <a:ext cx="4281840" cy="285372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6" name="Picture 5" descr="Colour Logo new"/>
          <p:cNvPicPr/>
          <p:nvPr/>
        </p:nvPicPr>
        <p:blipFill>
          <a:blip r:embed="rId5"/>
          <a:stretch/>
        </p:blipFill>
        <p:spPr>
          <a:xfrm>
            <a:off x="7614360" y="6311520"/>
            <a:ext cx="2108880" cy="107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"/>
            <a:ext cx="10181167" cy="7619999"/>
            <a:chOff x="0" y="0"/>
            <a:chExt cx="24711026" cy="15468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711026" cy="15468600"/>
            </a:xfrm>
            <a:custGeom>
              <a:avLst/>
              <a:gdLst/>
              <a:ahLst/>
              <a:cxnLst/>
              <a:rect l="l" t="t" r="r" b="b"/>
              <a:pathLst>
                <a:path w="24711025" h="15468600">
                  <a:moveTo>
                    <a:pt x="0" y="0"/>
                  </a:moveTo>
                  <a:lnTo>
                    <a:pt x="24711025" y="0"/>
                  </a:lnTo>
                  <a:lnTo>
                    <a:pt x="24711025" y="15468600"/>
                  </a:lnTo>
                  <a:lnTo>
                    <a:pt x="0" y="15468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"/>
              </a:stretch>
            </a:blipFill>
          </p:spPr>
          <p:txBody>
            <a:bodyPr/>
            <a:lstStyle/>
            <a:p>
              <a:pPr defTabSz="507995"/>
              <a:endParaRPr lang="en-GB" sz="1000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8433803" y="1083281"/>
            <a:ext cx="1747366" cy="1098429"/>
            <a:chOff x="0" y="0"/>
            <a:chExt cx="3727450" cy="23431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7450" cy="2343150"/>
            </a:xfrm>
            <a:custGeom>
              <a:avLst/>
              <a:gdLst/>
              <a:ahLst/>
              <a:cxnLst/>
              <a:rect l="l" t="t" r="r" b="b"/>
              <a:pathLst>
                <a:path w="3727450" h="2343150">
                  <a:moveTo>
                    <a:pt x="0" y="0"/>
                  </a:moveTo>
                  <a:lnTo>
                    <a:pt x="3727450" y="0"/>
                  </a:lnTo>
                  <a:lnTo>
                    <a:pt x="3727450" y="2343150"/>
                  </a:lnTo>
                  <a:lnTo>
                    <a:pt x="0" y="2343150"/>
                  </a:lnTo>
                  <a:lnTo>
                    <a:pt x="0" y="0"/>
                  </a:lnTo>
                  <a:close/>
                </a:path>
              </a:pathLst>
            </a:custGeom>
          </p:spPr>
          <p:txBody>
            <a:bodyPr/>
            <a:lstStyle/>
            <a:p>
              <a:pPr defTabSz="507995"/>
              <a:endParaRPr lang="en-GB" sz="100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107752" y="153219"/>
            <a:ext cx="3714439" cy="1693217"/>
          </a:xfrm>
          <a:custGeom>
            <a:avLst/>
            <a:gdLst/>
            <a:ahLst/>
            <a:cxnLst/>
            <a:rect l="l" t="t" r="r" b="b"/>
            <a:pathLst>
              <a:path w="2820145" h="1345472">
                <a:moveTo>
                  <a:pt x="0" y="0"/>
                </a:moveTo>
                <a:lnTo>
                  <a:pt x="2820146" y="0"/>
                </a:lnTo>
                <a:lnTo>
                  <a:pt x="2820146" y="1345473"/>
                </a:lnTo>
                <a:lnTo>
                  <a:pt x="0" y="13454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507995"/>
            <a:endParaRPr lang="en-GB" sz="10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894437" y="3484977"/>
            <a:ext cx="1189589" cy="1189589"/>
          </a:xfrm>
          <a:custGeom>
            <a:avLst/>
            <a:gdLst/>
            <a:ahLst/>
            <a:cxnLst/>
            <a:rect l="l" t="t" r="r" b="b"/>
            <a:pathLst>
              <a:path w="2141259" h="2141259">
                <a:moveTo>
                  <a:pt x="0" y="0"/>
                </a:moveTo>
                <a:lnTo>
                  <a:pt x="2141260" y="0"/>
                </a:lnTo>
                <a:lnTo>
                  <a:pt x="2141260" y="2141259"/>
                </a:lnTo>
                <a:lnTo>
                  <a:pt x="0" y="2141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507995"/>
            <a:endParaRPr lang="en-GB" sz="1000">
              <a:solidFill>
                <a:prstClr val="black"/>
              </a:solidFill>
              <a:latin typeface="Aptos" panose="02110004020202020204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5986004" y="3578711"/>
            <a:ext cx="1008379" cy="1008379"/>
            <a:chOff x="0" y="0"/>
            <a:chExt cx="274898" cy="27489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4898" cy="274898"/>
            </a:xfrm>
            <a:custGeom>
              <a:avLst/>
              <a:gdLst/>
              <a:ahLst/>
              <a:cxnLst/>
              <a:rect l="l" t="t" r="r" b="b"/>
              <a:pathLst>
                <a:path w="274898" h="274898">
                  <a:moveTo>
                    <a:pt x="0" y="0"/>
                  </a:moveTo>
                  <a:lnTo>
                    <a:pt x="274898" y="0"/>
                  </a:lnTo>
                  <a:lnTo>
                    <a:pt x="274898" y="274898"/>
                  </a:lnTo>
                  <a:lnTo>
                    <a:pt x="0" y="2748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507995"/>
              <a:endParaRPr lang="en-GB" sz="100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33350"/>
              <a:ext cx="274898" cy="408248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 defTabSz="507995">
                <a:lnSpc>
                  <a:spcPts val="2344"/>
                </a:lnSpc>
              </a:pPr>
              <a:endParaRPr sz="100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8237557" y="6411809"/>
            <a:ext cx="1943611" cy="1208191"/>
          </a:xfrm>
          <a:custGeom>
            <a:avLst/>
            <a:gdLst/>
            <a:ahLst/>
            <a:cxnLst/>
            <a:rect l="l" t="t" r="r" b="b"/>
            <a:pathLst>
              <a:path w="3498500" h="2174743">
                <a:moveTo>
                  <a:pt x="0" y="0"/>
                </a:moveTo>
                <a:lnTo>
                  <a:pt x="3498500" y="0"/>
                </a:lnTo>
                <a:lnTo>
                  <a:pt x="3498500" y="2174743"/>
                </a:lnTo>
                <a:lnTo>
                  <a:pt x="0" y="21747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507995"/>
            <a:endParaRPr lang="en-GB" sz="10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5914903" y="4937226"/>
            <a:ext cx="1189589" cy="1189589"/>
          </a:xfrm>
          <a:custGeom>
            <a:avLst/>
            <a:gdLst/>
            <a:ahLst/>
            <a:cxnLst/>
            <a:rect l="l" t="t" r="r" b="b"/>
            <a:pathLst>
              <a:path w="2141259" h="2141259">
                <a:moveTo>
                  <a:pt x="0" y="0"/>
                </a:moveTo>
                <a:lnTo>
                  <a:pt x="2141259" y="0"/>
                </a:lnTo>
                <a:lnTo>
                  <a:pt x="2141259" y="2141259"/>
                </a:lnTo>
                <a:lnTo>
                  <a:pt x="0" y="2141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507995"/>
            <a:endParaRPr lang="en-GB" sz="1000">
              <a:solidFill>
                <a:prstClr val="black"/>
              </a:solidFill>
              <a:latin typeface="Aptos" panose="02110004020202020204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547751" y="2324519"/>
            <a:ext cx="5135353" cy="3649206"/>
            <a:chOff x="-1125070" y="-719926"/>
            <a:chExt cx="1399968" cy="994824"/>
          </a:xfrm>
        </p:grpSpPr>
        <p:sp>
          <p:nvSpPr>
            <p:cNvPr id="26" name="Freeform 26"/>
            <p:cNvSpPr/>
            <p:nvPr/>
          </p:nvSpPr>
          <p:spPr>
            <a:xfrm>
              <a:off x="-1125070" y="-719926"/>
              <a:ext cx="809099" cy="796008"/>
            </a:xfrm>
            <a:custGeom>
              <a:avLst/>
              <a:gdLst/>
              <a:ahLst/>
              <a:cxnLst/>
              <a:rect l="l" t="t" r="r" b="b"/>
              <a:pathLst>
                <a:path w="274898" h="274898">
                  <a:moveTo>
                    <a:pt x="0" y="0"/>
                  </a:moveTo>
                  <a:lnTo>
                    <a:pt x="274898" y="0"/>
                  </a:lnTo>
                  <a:lnTo>
                    <a:pt x="274898" y="274898"/>
                  </a:lnTo>
                  <a:lnTo>
                    <a:pt x="0" y="2748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507995"/>
              <a:endParaRPr lang="en-GB" sz="1000" dirty="0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33350"/>
              <a:ext cx="274898" cy="408248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 defTabSz="507995">
                <a:lnSpc>
                  <a:spcPts val="2344"/>
                </a:lnSpc>
              </a:pPr>
              <a:endParaRPr sz="1000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>
            <a:off x="563142" y="2436515"/>
            <a:ext cx="2937150" cy="2815891"/>
          </a:xfrm>
          <a:custGeom>
            <a:avLst/>
            <a:gdLst/>
            <a:ahLst/>
            <a:cxnLst/>
            <a:rect l="l" t="t" r="r" b="b"/>
            <a:pathLst>
              <a:path w="1799422" h="1820592">
                <a:moveTo>
                  <a:pt x="0" y="0"/>
                </a:moveTo>
                <a:lnTo>
                  <a:pt x="1799422" y="0"/>
                </a:lnTo>
                <a:lnTo>
                  <a:pt x="1799422" y="1820592"/>
                </a:lnTo>
                <a:lnTo>
                  <a:pt x="0" y="18205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354" t="-12835" r="-10028" b="-12897"/>
            </a:stretch>
          </a:blipFill>
        </p:spPr>
        <p:txBody>
          <a:bodyPr/>
          <a:lstStyle/>
          <a:p>
            <a:pPr defTabSz="507995"/>
            <a:endParaRPr lang="en-GB" sz="1000" dirty="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4437" y="3484976"/>
            <a:ext cx="1210054" cy="1210054"/>
          </a:xfrm>
          <a:prstGeom prst="rect">
            <a:avLst/>
          </a:prstGeom>
        </p:spPr>
      </p:pic>
      <p:sp>
        <p:nvSpPr>
          <p:cNvPr id="20" name="Freeform 20"/>
          <p:cNvSpPr/>
          <p:nvPr/>
        </p:nvSpPr>
        <p:spPr>
          <a:xfrm>
            <a:off x="7846700" y="5165762"/>
            <a:ext cx="803286" cy="573010"/>
          </a:xfrm>
          <a:custGeom>
            <a:avLst/>
            <a:gdLst/>
            <a:ahLst/>
            <a:cxnLst/>
            <a:rect l="l" t="t" r="r" b="b"/>
            <a:pathLst>
              <a:path w="1445913" h="1031418">
                <a:moveTo>
                  <a:pt x="0" y="0"/>
                </a:moveTo>
                <a:lnTo>
                  <a:pt x="1445913" y="0"/>
                </a:lnTo>
                <a:lnTo>
                  <a:pt x="1445913" y="1031418"/>
                </a:lnTo>
                <a:lnTo>
                  <a:pt x="0" y="103141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507995"/>
            <a:endParaRPr lang="en-GB" sz="10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7316943" y="4830090"/>
            <a:ext cx="2522409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507995">
              <a:lnSpc>
                <a:spcPts val="2128"/>
              </a:lnSpc>
            </a:pPr>
            <a:r>
              <a:rPr lang="en-US" sz="1849" b="1" spc="-98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Drop us an email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316943" y="5780252"/>
            <a:ext cx="2522409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507995">
              <a:lnSpc>
                <a:spcPts val="1789"/>
              </a:lnSpc>
            </a:pPr>
            <a:r>
              <a:rPr lang="en-US" sz="1556" b="1" spc="-82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Study@swansea.ac.uk</a:t>
            </a:r>
          </a:p>
        </p:txBody>
      </p:sp>
      <p:sp>
        <p:nvSpPr>
          <p:cNvPr id="22" name="Freeform 22"/>
          <p:cNvSpPr/>
          <p:nvPr/>
        </p:nvSpPr>
        <p:spPr>
          <a:xfrm>
            <a:off x="6011367" y="5028578"/>
            <a:ext cx="996662" cy="1006884"/>
          </a:xfrm>
          <a:custGeom>
            <a:avLst/>
            <a:gdLst/>
            <a:ahLst/>
            <a:cxnLst/>
            <a:rect l="l" t="t" r="r" b="b"/>
            <a:pathLst>
              <a:path w="1793992" h="1812392">
                <a:moveTo>
                  <a:pt x="0" y="0"/>
                </a:moveTo>
                <a:lnTo>
                  <a:pt x="1793992" y="0"/>
                </a:lnTo>
                <a:lnTo>
                  <a:pt x="1793992" y="1812392"/>
                </a:lnTo>
                <a:lnTo>
                  <a:pt x="0" y="1812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507995"/>
            <a:endParaRPr lang="en-GB" sz="100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7216273" y="3517794"/>
            <a:ext cx="2811481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507995">
              <a:lnSpc>
                <a:spcPts val="2128"/>
              </a:lnSpc>
            </a:pPr>
            <a:r>
              <a:rPr lang="en-US" sz="1849" b="1" spc="-98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Your Open Day visit awaits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237440" y="3975554"/>
            <a:ext cx="2811481" cy="23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507995">
              <a:lnSpc>
                <a:spcPts val="1789"/>
              </a:lnSpc>
            </a:pPr>
            <a:r>
              <a:rPr lang="en-US" sz="1556" b="1" spc="-82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See it - feel it - find your place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04202" y="5779367"/>
            <a:ext cx="2811481" cy="54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507995">
              <a:lnSpc>
                <a:spcPts val="2128"/>
              </a:lnSpc>
            </a:pPr>
            <a:r>
              <a:rPr lang="en-US" sz="2667" b="1" spc="-98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Your future begins at Summer School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25975" y="6559940"/>
            <a:ext cx="2811481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507995">
              <a:lnSpc>
                <a:spcPts val="1789"/>
              </a:lnSpc>
            </a:pPr>
            <a:r>
              <a:rPr lang="en-US" sz="1556" b="1" spc="-82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Your Summer, upgraded - get ahead and stand out</a:t>
            </a:r>
          </a:p>
        </p:txBody>
      </p:sp>
      <p:sp>
        <p:nvSpPr>
          <p:cNvPr id="38" name="TextBox 23">
            <a:extLst>
              <a:ext uri="{FF2B5EF4-FFF2-40B4-BE49-F238E27FC236}">
                <a16:creationId xmlns:a16="http://schemas.microsoft.com/office/drawing/2014/main" id="{BAECEE06-9B2D-D299-D443-94C89862581E}"/>
              </a:ext>
            </a:extLst>
          </p:cNvPr>
          <p:cNvSpPr txBox="1"/>
          <p:nvPr/>
        </p:nvSpPr>
        <p:spPr>
          <a:xfrm>
            <a:off x="3714438" y="424360"/>
            <a:ext cx="7893041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507995">
              <a:lnSpc>
                <a:spcPts val="4400"/>
              </a:lnSpc>
            </a:pPr>
            <a:r>
              <a:rPr lang="en-US" sz="4444" b="1" dirty="0">
                <a:ln w="19050">
                  <a:solidFill>
                    <a:srgbClr val="001F60"/>
                  </a:solidFill>
                  <a:prstDash val="solid"/>
                </a:ln>
                <a:solidFill>
                  <a:prstClr val="white"/>
                </a:solidFill>
                <a:latin typeface="Futura Bold"/>
                <a:ea typeface="Futura Bold"/>
                <a:cs typeface="Futura Bold"/>
                <a:sym typeface="Futura Bold"/>
              </a:rPr>
              <a:t>Stay in touch with us...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80163" y="1975484"/>
            <a:ext cx="3714439" cy="3617978"/>
          </a:xfrm>
          <a:custGeom>
            <a:avLst/>
            <a:gdLst/>
            <a:ahLst/>
            <a:cxnLst/>
            <a:rect l="l" t="t" r="r" b="b"/>
            <a:pathLst>
              <a:path w="2141259" h="2141259">
                <a:moveTo>
                  <a:pt x="0" y="0"/>
                </a:moveTo>
                <a:lnTo>
                  <a:pt x="2141259" y="0"/>
                </a:lnTo>
                <a:lnTo>
                  <a:pt x="2141259" y="2141259"/>
                </a:lnTo>
                <a:lnTo>
                  <a:pt x="0" y="214125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507995"/>
            <a:endParaRPr lang="en-GB" sz="1000">
              <a:solidFill>
                <a:prstClr val="black"/>
              </a:solidFill>
              <a:latin typeface="Aptos" panose="021100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DF133E-4376-8B8E-F69A-AF149DBE2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DF02FF-7B58-B918-302B-31272DB5C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0"/>
            <a:ext cx="10158413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0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94F565E-45D8-D228-CF69-96FE8F093E39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B56DF33-B7E7-505B-76D7-0A01667E688D}"/>
              </a:ext>
            </a:extLst>
          </p:cNvPr>
          <p:cNvSpPr>
            <a:spLocks noGrp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Placeholder 11">
            <a:extLst>
              <a:ext uri="{FF2B5EF4-FFF2-40B4-BE49-F238E27FC236}">
                <a16:creationId xmlns:a16="http://schemas.microsoft.com/office/drawing/2014/main" id="{95887978-34C8-35EE-D5A9-D913E79A61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323" r="-242" b="-86"/>
          <a:stretch>
            <a:fillRect/>
          </a:stretch>
        </p:blipFill>
        <p:spPr>
          <a:xfrm>
            <a:off x="4834633" y="-1"/>
            <a:ext cx="6610298" cy="7308646"/>
          </a:xfrm>
          <a:custGeom>
            <a:avLst/>
            <a:gdLst>
              <a:gd name="connsiteX0" fmla="*/ 0 w 4576573"/>
              <a:gd name="connsiteY0" fmla="*/ 5143500 h 5143500"/>
              <a:gd name="connsiteX1" fmla="*/ 1144143 w 4576573"/>
              <a:gd name="connsiteY1" fmla="*/ 0 h 5143500"/>
              <a:gd name="connsiteX2" fmla="*/ 3432430 w 4576573"/>
              <a:gd name="connsiteY2" fmla="*/ 0 h 5143500"/>
              <a:gd name="connsiteX3" fmla="*/ 4576573 w 4576573"/>
              <a:gd name="connsiteY3" fmla="*/ 5143500 h 5143500"/>
              <a:gd name="connsiteX4" fmla="*/ 0 w 4576573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3653261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20831 w 4797404"/>
              <a:gd name="connsiteY0" fmla="*/ 514350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20831 w 4797404"/>
              <a:gd name="connsiteY4" fmla="*/ 5143500 h 5143500"/>
              <a:gd name="connsiteX0" fmla="*/ 260588 w 4797404"/>
              <a:gd name="connsiteY0" fmla="*/ 5170004 h 5170004"/>
              <a:gd name="connsiteX1" fmla="*/ 0 w 4797404"/>
              <a:gd name="connsiteY1" fmla="*/ 0 h 5170004"/>
              <a:gd name="connsiteX2" fmla="*/ 4792948 w 4797404"/>
              <a:gd name="connsiteY2" fmla="*/ 0 h 5170004"/>
              <a:gd name="connsiteX3" fmla="*/ 4797404 w 4797404"/>
              <a:gd name="connsiteY3" fmla="*/ 5143500 h 5170004"/>
              <a:gd name="connsiteX4" fmla="*/ 260588 w 4797404"/>
              <a:gd name="connsiteY4" fmla="*/ 5170004 h 5170004"/>
              <a:gd name="connsiteX0" fmla="*/ 342719 w 4797404"/>
              <a:gd name="connsiteY0" fmla="*/ 5027642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342719 w 4797404"/>
              <a:gd name="connsiteY4" fmla="*/ 5027642 h 5143500"/>
              <a:gd name="connsiteX0" fmla="*/ 260587 w 4797404"/>
              <a:gd name="connsiteY0" fmla="*/ 5142626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260587 w 4797404"/>
              <a:gd name="connsiteY4" fmla="*/ 5142626 h 5143500"/>
              <a:gd name="connsiteX0" fmla="*/ 125908 w 4797404"/>
              <a:gd name="connsiteY0" fmla="*/ 2555370 h 5143500"/>
              <a:gd name="connsiteX1" fmla="*/ 0 w 4797404"/>
              <a:gd name="connsiteY1" fmla="*/ 0 h 5143500"/>
              <a:gd name="connsiteX2" fmla="*/ 4792948 w 4797404"/>
              <a:gd name="connsiteY2" fmla="*/ 0 h 5143500"/>
              <a:gd name="connsiteX3" fmla="*/ 4797404 w 4797404"/>
              <a:gd name="connsiteY3" fmla="*/ 5143500 h 5143500"/>
              <a:gd name="connsiteX4" fmla="*/ 125908 w 4797404"/>
              <a:gd name="connsiteY4" fmla="*/ 2555370 h 5143500"/>
              <a:gd name="connsiteX0" fmla="*/ 125908 w 4804493"/>
              <a:gd name="connsiteY0" fmla="*/ 2555370 h 2555370"/>
              <a:gd name="connsiteX1" fmla="*/ 0 w 4804493"/>
              <a:gd name="connsiteY1" fmla="*/ 0 h 2555370"/>
              <a:gd name="connsiteX2" fmla="*/ 4792948 w 4804493"/>
              <a:gd name="connsiteY2" fmla="*/ 0 h 2555370"/>
              <a:gd name="connsiteX3" fmla="*/ 4804493 w 4804493"/>
              <a:gd name="connsiteY3" fmla="*/ 2485361 h 2555370"/>
              <a:gd name="connsiteX4" fmla="*/ 125908 w 4804493"/>
              <a:gd name="connsiteY4" fmla="*/ 2555370 h 255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4493" h="2555370">
                <a:moveTo>
                  <a:pt x="125908" y="2555370"/>
                </a:moveTo>
                <a:lnTo>
                  <a:pt x="0" y="0"/>
                </a:lnTo>
                <a:lnTo>
                  <a:pt x="4792948" y="0"/>
                </a:lnTo>
                <a:cubicBezTo>
                  <a:pt x="4794433" y="1714500"/>
                  <a:pt x="4803008" y="770861"/>
                  <a:pt x="4804493" y="2485361"/>
                </a:cubicBezTo>
                <a:lnTo>
                  <a:pt x="125908" y="25553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3CCFF4-5D76-9756-A175-172CB23CC6CA}"/>
              </a:ext>
            </a:extLst>
          </p:cNvPr>
          <p:cNvSpPr txBox="1"/>
          <p:nvPr/>
        </p:nvSpPr>
        <p:spPr>
          <a:xfrm>
            <a:off x="458735" y="2176510"/>
            <a:ext cx="4482519" cy="4377545"/>
          </a:xfrm>
          <a:prstGeom prst="rect">
            <a:avLst/>
          </a:prstGeom>
          <a:noFill/>
          <a:ln w="38100">
            <a:noFill/>
          </a:ln>
        </p:spPr>
        <p:txBody>
          <a:bodyPr rot="0" spcFirstLastPara="0" vertOverflow="overflow" horzOverflow="overflow" vert="horz" wrap="square" lIns="100000" tIns="50800" rIns="101600" bIns="508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778" dirty="0">
                <a:solidFill>
                  <a:schemeClr val="bg1"/>
                </a:solidFill>
                <a:latin typeface="Aptos" panose="020B0004020202020204" pitchFamily="34" charset="0"/>
              </a:rPr>
              <a:t>Want to see what university subjects are really like? </a:t>
            </a:r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</a:rPr>
              <a:t>Book your place </a:t>
            </a:r>
            <a:r>
              <a:rPr lang="en-GB" sz="1778" dirty="0">
                <a:solidFill>
                  <a:schemeClr val="bg1"/>
                </a:solidFill>
                <a:latin typeface="Aptos" panose="020B0004020202020204" pitchFamily="34" charset="0"/>
              </a:rPr>
              <a:t>on an online taster session and explore exciting topics with our academics.</a:t>
            </a:r>
          </a:p>
          <a:p>
            <a:endParaRPr lang="en-GB" sz="1111" dirty="0">
              <a:solidFill>
                <a:schemeClr val="bg1"/>
              </a:solidFill>
              <a:latin typeface="Aptos" panose="020B0004020202020204" pitchFamily="34" charset="0"/>
              <a:cs typeface="Arial"/>
            </a:endParaRP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Psychology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Pharmacy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Media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Podiatry and Physiotherapy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Product Design/Design Engineering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Space Law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Geography and the environment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Politics and Philosophy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Midwifery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Business and Marketing</a:t>
            </a:r>
          </a:p>
          <a:p>
            <a:r>
              <a:rPr lang="en-GB" sz="1778" b="1" dirty="0">
                <a:solidFill>
                  <a:schemeClr val="bg1"/>
                </a:solidFill>
                <a:latin typeface="Aptos" panose="020B0004020202020204" pitchFamily="34" charset="0"/>
                <a:cs typeface="Arial"/>
              </a:rPr>
              <a:t>+ Architecture</a:t>
            </a:r>
            <a:endParaRPr lang="en-GB" sz="2000" b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B3A532-93D7-A047-1F94-FCEB66FCCB31}"/>
              </a:ext>
            </a:extLst>
          </p:cNvPr>
          <p:cNvSpPr/>
          <p:nvPr/>
        </p:nvSpPr>
        <p:spPr>
          <a:xfrm rot="21305725">
            <a:off x="580831" y="597787"/>
            <a:ext cx="4319419" cy="1323978"/>
          </a:xfrm>
          <a:prstGeom prst="rect">
            <a:avLst/>
          </a:prstGeom>
          <a:solidFill>
            <a:srgbClr val="8640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56" b="1" dirty="0">
                <a:solidFill>
                  <a:schemeClr val="bg1"/>
                </a:solidFill>
                <a:latin typeface="Aptos" panose="020B0004020202020204" pitchFamily="34" charset="0"/>
              </a:rPr>
              <a:t>Online subject taster events at the University of Brighton</a:t>
            </a:r>
            <a:endParaRPr lang="en-001" sz="2556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4F659D0-6645-0723-6748-0985865A3456}"/>
              </a:ext>
            </a:extLst>
          </p:cNvPr>
          <p:cNvSpPr/>
          <p:nvPr/>
        </p:nvSpPr>
        <p:spPr>
          <a:xfrm>
            <a:off x="4948939" y="5396846"/>
            <a:ext cx="5220651" cy="2242983"/>
          </a:xfrm>
          <a:prstGeom prst="rect">
            <a:avLst/>
          </a:prstGeom>
          <a:solidFill>
            <a:srgbClr val="EC61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 sz="2000"/>
          </a:p>
        </p:txBody>
      </p:sp>
      <p:pic>
        <p:nvPicPr>
          <p:cNvPr id="20" name="Picture 4" descr="A yellow light beam on a black background&#10;&#10;Description automatically generated">
            <a:extLst>
              <a:ext uri="{FF2B5EF4-FFF2-40B4-BE49-F238E27FC236}">
                <a16:creationId xmlns:a16="http://schemas.microsoft.com/office/drawing/2014/main" id="{76CD459B-02DA-EF27-F2F9-5192ECA7D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904" y="499201"/>
            <a:ext cx="3764030" cy="171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14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2A4BC3BD-DDAD-1EA3-67AF-73A590D8A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702" y="5570175"/>
            <a:ext cx="1916548" cy="19038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0C271C2-69A8-268C-09C2-3FABC738A10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918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83118">
            <a:off x="7405896" y="5509251"/>
            <a:ext cx="2532611" cy="2020534"/>
          </a:xfrm>
          <a:prstGeom prst="rect">
            <a:avLst/>
          </a:prstGeom>
          <a:scene3d>
            <a:camera prst="orthographicFront">
              <a:rot lat="21299999" lon="21599992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61482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D26F-D697-0AFB-AF85-8ECB8408F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44" y="302384"/>
            <a:ext cx="7226593" cy="712448"/>
          </a:xfrm>
        </p:spPr>
        <p:txBody>
          <a:bodyPr vert="horz" lIns="101600" tIns="50800" rIns="101600" bIns="50800" rtlCol="0" anchor="t">
            <a:noAutofit/>
          </a:bodyPr>
          <a:lstStyle/>
          <a:p>
            <a:r>
              <a:rPr lang="en-GB" sz="5333" dirty="0">
                <a:latin typeface="Impact"/>
              </a:rPr>
              <a:t>Connect Higher </a:t>
            </a:r>
            <a:endParaRPr lang="en-GB" dirty="0">
              <a:latin typeface="Impact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F30AD4F-4071-C214-89C7-77CEF70BBAB4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3"/>
          <a:srcRect l="34708" r="34708"/>
          <a:stretch>
            <a:fillRect/>
          </a:stretch>
        </p:blipFill>
        <p:spPr>
          <a:xfrm>
            <a:off x="7001893" y="341321"/>
            <a:ext cx="3012966" cy="655457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ABC3B1-A5C5-E648-BC83-1F8BA595965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5144" y="1390953"/>
            <a:ext cx="7335644" cy="4826000"/>
          </a:xfrm>
        </p:spPr>
        <p:txBody>
          <a:bodyPr vert="horz" lIns="101600" tIns="50800" rIns="101600" bIns="50800" rtlCol="0" anchor="t">
            <a:normAutofit/>
          </a:bodyPr>
          <a:lstStyle/>
          <a:p>
            <a:pPr marL="0" indent="0">
              <a:buNone/>
            </a:pPr>
            <a:r>
              <a:rPr lang="en-GB" b="1" dirty="0">
                <a:latin typeface="Arial"/>
                <a:cs typeface="Arial"/>
              </a:rPr>
              <a:t>Friday 12</a:t>
            </a:r>
            <a:r>
              <a:rPr lang="en-GB" b="1" baseline="30000" dirty="0">
                <a:latin typeface="Arial"/>
                <a:cs typeface="Arial"/>
              </a:rPr>
              <a:t>th</a:t>
            </a:r>
            <a:r>
              <a:rPr lang="en-GB" b="1" dirty="0">
                <a:latin typeface="Arial"/>
                <a:cs typeface="Arial"/>
              </a:rPr>
              <a:t> June 10am – 2:30pm</a:t>
            </a:r>
            <a:endParaRPr lang="en-US" dirty="0"/>
          </a:p>
          <a:p>
            <a:pPr marL="0" indent="0">
              <a:buNone/>
            </a:pPr>
            <a:r>
              <a:rPr lang="en-US" sz="1333" b="1" dirty="0">
                <a:latin typeface="Arial"/>
                <a:cs typeface="Arial"/>
              </a:rPr>
              <a:t>Suitable for Years 12s (or equivalent)</a:t>
            </a:r>
            <a:endParaRPr lang="en-US" dirty="0"/>
          </a:p>
          <a:p>
            <a:pPr marL="0" indent="0">
              <a:buNone/>
            </a:pPr>
            <a:r>
              <a:rPr lang="en-US" sz="1333" i="1" dirty="0" err="1">
                <a:latin typeface="Arial"/>
                <a:cs typeface="Arial"/>
              </a:rPr>
              <a:t>Oxstalls</a:t>
            </a:r>
            <a:r>
              <a:rPr lang="en-US" sz="1333" i="1" dirty="0">
                <a:latin typeface="Arial"/>
                <a:cs typeface="Arial"/>
              </a:rPr>
              <a:t> Campus, Gloucester &amp; Park Campus, Cheltenham</a:t>
            </a:r>
            <a:endParaRPr lang="en-US" sz="2000" i="1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78" dirty="0">
                <a:latin typeface="Arial"/>
                <a:cs typeface="Arial"/>
              </a:rPr>
              <a:t>This event is all about supporting students to connect with higher education. The open day style experience means students </a:t>
            </a:r>
            <a:r>
              <a:rPr lang="en-US" sz="1778">
                <a:latin typeface="Arial"/>
                <a:cs typeface="Arial"/>
              </a:rPr>
              <a:t>choose  from a range of sessions that best support their interests and </a:t>
            </a:r>
            <a:r>
              <a:rPr lang="en-US" sz="1778" dirty="0">
                <a:latin typeface="Arial"/>
                <a:cs typeface="Arial"/>
              </a:rPr>
              <a:t>progression needs.</a:t>
            </a:r>
            <a:endParaRPr lang="en-US" sz="2000" dirty="0">
              <a:latin typeface="Arial"/>
              <a:cs typeface="Arial"/>
            </a:endParaRPr>
          </a:p>
          <a:p>
            <a:r>
              <a:rPr lang="en-US" sz="1778" b="1" dirty="0">
                <a:latin typeface="Arial"/>
                <a:cs typeface="Arial"/>
              </a:rPr>
              <a:t>Campus Tours with Student Ambassadors</a:t>
            </a:r>
          </a:p>
          <a:p>
            <a:r>
              <a:rPr lang="en-US" sz="1778" b="1" dirty="0">
                <a:latin typeface="Arial"/>
                <a:cs typeface="Arial"/>
              </a:rPr>
              <a:t>Student Life Talks &amp; Live Q&amp;A</a:t>
            </a:r>
          </a:p>
          <a:p>
            <a:r>
              <a:rPr lang="en-US" sz="1778" b="1" dirty="0">
                <a:latin typeface="Arial"/>
                <a:cs typeface="Arial"/>
              </a:rPr>
              <a:t>Subject Tasters and Workshops with Academic Staff</a:t>
            </a:r>
          </a:p>
          <a:p>
            <a:r>
              <a:rPr lang="en-US" sz="1778" b="1" dirty="0">
                <a:latin typeface="Arial"/>
                <a:cs typeface="Arial"/>
              </a:rPr>
              <a:t>University Information Sessions</a:t>
            </a:r>
          </a:p>
          <a:p>
            <a:pPr lvl="1"/>
            <a:r>
              <a:rPr lang="en-US" sz="1778" dirty="0">
                <a:solidFill>
                  <a:schemeClr val="bg1"/>
                </a:solidFill>
              </a:rPr>
              <a:t>University Essentials</a:t>
            </a:r>
          </a:p>
          <a:p>
            <a:pPr lvl="1"/>
            <a:r>
              <a:rPr lang="en-US" sz="1778" dirty="0">
                <a:solidFill>
                  <a:schemeClr val="bg1"/>
                </a:solidFill>
              </a:rPr>
              <a:t>Personal Statement Top Tips</a:t>
            </a:r>
          </a:p>
          <a:p>
            <a:pPr lvl="1"/>
            <a:r>
              <a:rPr lang="en-US" sz="1778" dirty="0">
                <a:solidFill>
                  <a:schemeClr val="bg1"/>
                </a:solidFill>
              </a:rPr>
              <a:t>Affording University Life</a:t>
            </a:r>
          </a:p>
          <a:p>
            <a:pPr lvl="1"/>
            <a:r>
              <a:rPr lang="en-US" sz="1778" dirty="0">
                <a:solidFill>
                  <a:schemeClr val="bg1"/>
                </a:solidFill>
              </a:rPr>
              <a:t>Choosing your University and Course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840E2E-EA5D-217D-26FF-E07E33C0C456}"/>
              </a:ext>
            </a:extLst>
          </p:cNvPr>
          <p:cNvSpPr txBox="1"/>
          <p:nvPr/>
        </p:nvSpPr>
        <p:spPr>
          <a:xfrm>
            <a:off x="145145" y="6229050"/>
            <a:ext cx="7001891" cy="1333698"/>
          </a:xfrm>
          <a:prstGeom prst="rect">
            <a:avLst/>
          </a:prstGeom>
          <a:noFill/>
        </p:spPr>
        <p:txBody>
          <a:bodyPr wrap="square" lIns="101600" tIns="50800" rIns="101600" bIns="50800" rtlCol="0" anchor="t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*CPD and Networking opportunity for staff accompanying students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b="1" dirty="0">
                <a:solidFill>
                  <a:schemeClr val="bg1"/>
                </a:solidFill>
              </a:rPr>
              <a:t>Book via the </a:t>
            </a:r>
            <a:r>
              <a:rPr lang="en-GB" sz="20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r>
              <a:rPr lang="en-GB" sz="2000" b="1" dirty="0">
                <a:solidFill>
                  <a:schemeClr val="bg1"/>
                </a:solidFill>
              </a:rPr>
              <a:t> or by emailing outreach@glos.ac.uk</a:t>
            </a:r>
            <a:endParaRPr lang="en-GB" sz="20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9AACD9-DE38-7B5C-1D03-8C22BFA74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1013" y="5827535"/>
            <a:ext cx="2874718" cy="71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0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B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3B1AC5-8FA7-B6DA-0CA6-3A543119D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1016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15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D9045-D490-8587-47A8-E0F3A2D64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2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861395-B70F-8A5B-2BAA-D15601473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5718894"/>
            <a:ext cx="5232400" cy="1901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A1794E-A4FC-D4CA-496C-A77D66008E71}"/>
              </a:ext>
            </a:extLst>
          </p:cNvPr>
          <p:cNvSpPr/>
          <p:nvPr/>
        </p:nvSpPr>
        <p:spPr>
          <a:xfrm>
            <a:off x="279400" y="1905000"/>
            <a:ext cx="5403354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Our Open Days and Campus Tours are a great opportunity to see our beautiful campus, take a tour of our stunning accommodation, and meet staff and students from the course you are looking to study.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Find out more at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winchester.ac.uk/study/visit-us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E1D543-E2CB-FFD2-E8C0-063C924F979F}"/>
              </a:ext>
            </a:extLst>
          </p:cNvPr>
          <p:cNvSpPr/>
          <p:nvPr/>
        </p:nvSpPr>
        <p:spPr>
          <a:xfrm>
            <a:off x="585229" y="830759"/>
            <a:ext cx="47916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Visit Winchester!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766221-BC2B-A4FD-17D4-B4F9959605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51600" y="1114372"/>
            <a:ext cx="3023421" cy="201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9114A9-34A4-C541-38B9-DA45043B7A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51600" y="3352800"/>
            <a:ext cx="3022552" cy="20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54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8000"/>
    </mc:Choice>
    <mc:Fallback>
      <p:transition advClick="0" advTm="8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ocation &amp; Campus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02265_MasterBrandPPT_Oct25.pptx" id="{4BCB2FF5-E38A-42AE-9786-B91DE6E5013B}" vid="{7C4B6F17-78CD-4297-B64A-D86E28161FD7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359</Words>
  <Application>Microsoft Office PowerPoint</Application>
  <PresentationFormat>Custom</PresentationFormat>
  <Paragraphs>48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34" baseType="lpstr">
      <vt:lpstr>Aptos</vt:lpstr>
      <vt:lpstr>Aptos Display</vt:lpstr>
      <vt:lpstr>Arial</vt:lpstr>
      <vt:lpstr>Arial Bold</vt:lpstr>
      <vt:lpstr>Calibri</vt:lpstr>
      <vt:lpstr>Corbel</vt:lpstr>
      <vt:lpstr>Futura Bold</vt:lpstr>
      <vt:lpstr>Helvetica</vt:lpstr>
      <vt:lpstr>Impact</vt:lpstr>
      <vt:lpstr>Montserrat</vt:lpstr>
      <vt:lpstr>Raleway</vt:lpstr>
      <vt:lpstr>Symbol</vt:lpstr>
      <vt:lpstr>Times New Roman</vt:lpstr>
      <vt:lpstr>Wingdings</vt:lpstr>
      <vt:lpstr>Office Theme</vt:lpstr>
      <vt:lpstr>Office Theme</vt:lpstr>
      <vt:lpstr>1_Office Theme</vt:lpstr>
      <vt:lpstr>3_Office Theme</vt:lpstr>
      <vt:lpstr>Location &amp; Campuses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Connect Higher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2023-04-26T10:43:39Z</dcterms:created>
  <dcterms:modified xsi:type="dcterms:W3CDTF">2026-05-01T11:48:14Z</dcterms:modified>
  <dc:language/>
</cp:coreProperties>
</file>