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738" r:id="rId3"/>
    <p:sldMasterId id="2147483753" r:id="rId4"/>
    <p:sldMasterId id="2147483813" r:id="rId5"/>
    <p:sldMasterId id="2147483848" r:id="rId6"/>
    <p:sldMasterId id="2147483860" r:id="rId7"/>
    <p:sldMasterId id="2147483872" r:id="rId8"/>
  </p:sldMasterIdLst>
  <p:notesMasterIdLst>
    <p:notesMasterId r:id="rId21"/>
  </p:notesMasterIdLst>
  <p:sldIdLst>
    <p:sldId id="256" r:id="rId9"/>
    <p:sldId id="767" r:id="rId10"/>
    <p:sldId id="769" r:id="rId11"/>
    <p:sldId id="259" r:id="rId12"/>
    <p:sldId id="768" r:id="rId13"/>
    <p:sldId id="766" r:id="rId14"/>
    <p:sldId id="764" r:id="rId15"/>
    <p:sldId id="273" r:id="rId16"/>
    <p:sldId id="761" r:id="rId17"/>
    <p:sldId id="756" r:id="rId18"/>
    <p:sldId id="754" r:id="rId19"/>
    <p:sldId id="257" r:id="rId20"/>
  </p:sldIdLst>
  <p:sldSz cx="10160000" cy="7620000"/>
  <p:notesSz cx="7559675" cy="10691813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8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46" name="PlaceHolder 4"/>
          <p:cNvSpPr>
            <a:spLocks noGrp="1"/>
          </p:cNvSpPr>
          <p:nvPr>
            <p:ph type="dt" idx="1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47" name="PlaceHolder 5"/>
          <p:cNvSpPr>
            <a:spLocks noGrp="1"/>
          </p:cNvSpPr>
          <p:nvPr>
            <p:ph type="ftr" idx="1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48" name="PlaceHolder 6"/>
          <p:cNvSpPr>
            <a:spLocks noGrp="1"/>
          </p:cNvSpPr>
          <p:nvPr>
            <p:ph type="sldNum" idx="1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37537AD-B5B0-4D3D-9A21-B4AC8BAB577F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9012-5DF8-4D02-AC1C-3CC634BCE5C8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D66A-6AF3-44A9-AA4B-8A86266D7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22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9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60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65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76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</p:spPr>
        <p:txBody>
          <a:bodyPr anchor="b"/>
          <a:lstStyle>
            <a:lvl1pPr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1pPr>
            <a:lvl2pPr marL="507995" indent="0">
              <a:buNone/>
              <a:defRPr sz="2222">
                <a:solidFill>
                  <a:schemeClr val="tx1">
                    <a:tint val="82000"/>
                  </a:schemeClr>
                </a:solidFill>
              </a:defRPr>
            </a:lvl2pPr>
            <a:lvl3pPr marL="101599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3pPr>
            <a:lvl4pPr marL="152398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4pPr>
            <a:lvl5pPr marL="203198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5pPr>
            <a:lvl6pPr marL="253997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6pPr>
            <a:lvl7pPr marL="304797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7pPr>
            <a:lvl8pPr marL="3555964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8pPr>
            <a:lvl9pPr marL="4063959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81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63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6"/>
            <a:ext cx="8763000" cy="1472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1867959"/>
            <a:ext cx="4319323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2783417"/>
            <a:ext cx="4319323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47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79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32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23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1097141"/>
            <a:ext cx="5143500" cy="5415139"/>
          </a:xfrm>
        </p:spPr>
        <p:txBody>
          <a:bodyPr anchor="t"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85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934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1" y="405694"/>
            <a:ext cx="2190750" cy="64575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1" y="405694"/>
            <a:ext cx="6445250" cy="645759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53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3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7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</p:spPr>
        <p:txBody>
          <a:bodyPr anchor="b"/>
          <a:lstStyle>
            <a:lvl1pPr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1pPr>
            <a:lvl2pPr marL="507995" indent="0">
              <a:buNone/>
              <a:defRPr sz="2222">
                <a:solidFill>
                  <a:schemeClr val="tx1">
                    <a:tint val="82000"/>
                  </a:schemeClr>
                </a:solidFill>
              </a:defRPr>
            </a:lvl2pPr>
            <a:lvl3pPr marL="101599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3pPr>
            <a:lvl4pPr marL="152398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4pPr>
            <a:lvl5pPr marL="203198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5pPr>
            <a:lvl6pPr marL="253997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6pPr>
            <a:lvl7pPr marL="304797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7pPr>
            <a:lvl8pPr marL="3555964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8pPr>
            <a:lvl9pPr marL="4063959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7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0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6"/>
            <a:ext cx="8763000" cy="1472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1867959"/>
            <a:ext cx="4319323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2783417"/>
            <a:ext cx="4319323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8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8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1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2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1097141"/>
            <a:ext cx="5143500" cy="5415139"/>
          </a:xfrm>
        </p:spPr>
        <p:txBody>
          <a:bodyPr anchor="t"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1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1" y="405694"/>
            <a:ext cx="2190750" cy="64575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1" y="405694"/>
            <a:ext cx="6445250" cy="645759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04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DC4AD-F469-4B90-89FE-2E53CE8FA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1247070"/>
            <a:ext cx="7620000" cy="2652889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6AF180-AC44-EB2A-6AFE-CEC7AD32E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96" indent="0" algn="ctr">
              <a:buNone/>
              <a:defRPr sz="1667"/>
            </a:lvl2pPr>
            <a:lvl3pPr marL="761992" indent="0" algn="ctr">
              <a:buNone/>
              <a:defRPr sz="1500"/>
            </a:lvl3pPr>
            <a:lvl4pPr marL="1142989" indent="0" algn="ctr">
              <a:buNone/>
              <a:defRPr sz="1333"/>
            </a:lvl4pPr>
            <a:lvl5pPr marL="1523985" indent="0" algn="ctr">
              <a:buNone/>
              <a:defRPr sz="1333"/>
            </a:lvl5pPr>
            <a:lvl6pPr marL="1904981" indent="0" algn="ctr">
              <a:buNone/>
              <a:defRPr sz="1333"/>
            </a:lvl6pPr>
            <a:lvl7pPr marL="2285977" indent="0" algn="ctr">
              <a:buNone/>
              <a:defRPr sz="1333"/>
            </a:lvl7pPr>
            <a:lvl8pPr marL="2666973" indent="0" algn="ctr">
              <a:buNone/>
              <a:defRPr sz="1333"/>
            </a:lvl8pPr>
            <a:lvl9pPr marL="3047970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83D65-7F87-26AE-9F11-8EF0D162C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5B6BF-AC1B-05F7-7AEF-7AF5BE8E6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2D177-4B76-3474-C7BA-754207822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678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67D29-959B-2D11-6785-59FF3B27F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95EF9-2CED-A19B-76A4-8E61D56A5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F09F9-F9F1-EA9D-5521-6A56B3D2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2F2F0-43B4-B68A-1CB1-AC71874D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9AD0E-23E7-8D91-89B5-1BE4E99B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27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E1A76-80CA-9108-A449-CE7FA1BDC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29DB-3B2C-60E2-CAEF-C641316AB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1pPr>
            <a:lvl2pPr marL="380996" indent="0">
              <a:buNone/>
              <a:defRPr sz="1667">
                <a:solidFill>
                  <a:schemeClr val="tx1">
                    <a:tint val="82000"/>
                  </a:schemeClr>
                </a:solidFill>
              </a:defRPr>
            </a:lvl2pPr>
            <a:lvl3pPr marL="761992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3pPr>
            <a:lvl4pPr marL="1142989" indent="0">
              <a:buNone/>
              <a:defRPr sz="1333">
                <a:solidFill>
                  <a:schemeClr val="tx1">
                    <a:tint val="82000"/>
                  </a:schemeClr>
                </a:solidFill>
              </a:defRPr>
            </a:lvl4pPr>
            <a:lvl5pPr marL="1523985" indent="0">
              <a:buNone/>
              <a:defRPr sz="1333">
                <a:solidFill>
                  <a:schemeClr val="tx1">
                    <a:tint val="82000"/>
                  </a:schemeClr>
                </a:solidFill>
              </a:defRPr>
            </a:lvl5pPr>
            <a:lvl6pPr marL="1904981" indent="0">
              <a:buNone/>
              <a:defRPr sz="1333">
                <a:solidFill>
                  <a:schemeClr val="tx1">
                    <a:tint val="82000"/>
                  </a:schemeClr>
                </a:solidFill>
              </a:defRPr>
            </a:lvl6pPr>
            <a:lvl7pPr marL="2285977" indent="0">
              <a:buNone/>
              <a:defRPr sz="1333">
                <a:solidFill>
                  <a:schemeClr val="tx1">
                    <a:tint val="82000"/>
                  </a:schemeClr>
                </a:solidFill>
              </a:defRPr>
            </a:lvl7pPr>
            <a:lvl8pPr marL="2666973" indent="0">
              <a:buNone/>
              <a:defRPr sz="1333">
                <a:solidFill>
                  <a:schemeClr val="tx1">
                    <a:tint val="82000"/>
                  </a:schemeClr>
                </a:solidFill>
              </a:defRPr>
            </a:lvl8pPr>
            <a:lvl9pPr marL="3047970" indent="0">
              <a:buNone/>
              <a:defRPr sz="133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18484-F941-73DB-03C8-C0FA18B5F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9E0F3-E7B8-074C-6A1E-67CCCC97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4BF1D-A1FB-BB8A-904F-7E077FA52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74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6624-5B2B-42AA-1480-ACF69B978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EFC7A-3740-9B3F-D7A8-B4F19C5C2B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7E4F2-EE32-5464-AF5D-ABBCFB1A8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BDA-8330-87A7-E852-0F1DF5609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A21EC-68B7-4A18-A20B-DB14BA68B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646C95-67F7-F2D8-170C-219FC3CF4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85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579E-0095-7120-FC0C-1969E0FC3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3" y="405696"/>
            <a:ext cx="8763000" cy="14728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60CE5-AD65-EB1E-4A89-89388A75F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96" indent="0">
              <a:buNone/>
              <a:defRPr sz="1667" b="1"/>
            </a:lvl2pPr>
            <a:lvl3pPr marL="761992" indent="0">
              <a:buNone/>
              <a:defRPr sz="1500" b="1"/>
            </a:lvl3pPr>
            <a:lvl4pPr marL="1142989" indent="0">
              <a:buNone/>
              <a:defRPr sz="1333" b="1"/>
            </a:lvl4pPr>
            <a:lvl5pPr marL="1523985" indent="0">
              <a:buNone/>
              <a:defRPr sz="1333" b="1"/>
            </a:lvl5pPr>
            <a:lvl6pPr marL="1904981" indent="0">
              <a:buNone/>
              <a:defRPr sz="1333" b="1"/>
            </a:lvl6pPr>
            <a:lvl7pPr marL="2285977" indent="0">
              <a:buNone/>
              <a:defRPr sz="1333" b="1"/>
            </a:lvl7pPr>
            <a:lvl8pPr marL="2666973" indent="0">
              <a:buNone/>
              <a:defRPr sz="1333" b="1"/>
            </a:lvl8pPr>
            <a:lvl9pPr marL="3047970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C6B7A6-884E-C031-71E9-46B32F1E0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9EEF34-CE32-CA99-7CAC-A06EF4688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43501" y="1867959"/>
            <a:ext cx="4319323" cy="91545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96" indent="0">
              <a:buNone/>
              <a:defRPr sz="1667" b="1"/>
            </a:lvl2pPr>
            <a:lvl3pPr marL="761992" indent="0">
              <a:buNone/>
              <a:defRPr sz="1500" b="1"/>
            </a:lvl3pPr>
            <a:lvl4pPr marL="1142989" indent="0">
              <a:buNone/>
              <a:defRPr sz="1333" b="1"/>
            </a:lvl4pPr>
            <a:lvl5pPr marL="1523985" indent="0">
              <a:buNone/>
              <a:defRPr sz="1333" b="1"/>
            </a:lvl5pPr>
            <a:lvl6pPr marL="1904981" indent="0">
              <a:buNone/>
              <a:defRPr sz="1333" b="1"/>
            </a:lvl6pPr>
            <a:lvl7pPr marL="2285977" indent="0">
              <a:buNone/>
              <a:defRPr sz="1333" b="1"/>
            </a:lvl7pPr>
            <a:lvl8pPr marL="2666973" indent="0">
              <a:buNone/>
              <a:defRPr sz="1333" b="1"/>
            </a:lvl8pPr>
            <a:lvl9pPr marL="3047970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EB4E4-E5E3-7DE9-471E-9C552D97C1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43501" y="2783417"/>
            <a:ext cx="4319323" cy="4093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4A2E5C-61A6-1DB3-C50C-9B55C68A6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39B6C-3BE5-FA49-B618-A2CCD8757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E54663-3BAC-4BEA-CFA9-C2E7168F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894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65DF6-E658-1B50-1F04-30C3D1485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951C9C-433B-767F-3EB8-4A2284D22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66FB0-30B6-A8E1-7AD9-873025275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F8AF9-BE0F-0EC0-AE89-9CD645B4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55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99CDC0-6B82-CD14-9B76-1BD7563EC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F967FE-452D-9CDC-E1C5-8CB0BE9CA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DE88D-1287-6B5A-517C-0A16A9073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51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76738-1F21-DDFE-CBAA-1BC2062F6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C13B7-3249-0BDE-5418-BC8D1A11A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2C6AC-D871-D9E5-714C-2C0E8C7B7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333"/>
            </a:lvl1pPr>
            <a:lvl2pPr marL="380996" indent="0">
              <a:buNone/>
              <a:defRPr sz="1167"/>
            </a:lvl2pPr>
            <a:lvl3pPr marL="761992" indent="0">
              <a:buNone/>
              <a:defRPr sz="1000"/>
            </a:lvl3pPr>
            <a:lvl4pPr marL="1142989" indent="0">
              <a:buNone/>
              <a:defRPr sz="833"/>
            </a:lvl4pPr>
            <a:lvl5pPr marL="1523985" indent="0">
              <a:buNone/>
              <a:defRPr sz="833"/>
            </a:lvl5pPr>
            <a:lvl6pPr marL="1904981" indent="0">
              <a:buNone/>
              <a:defRPr sz="833"/>
            </a:lvl6pPr>
            <a:lvl7pPr marL="2285977" indent="0">
              <a:buNone/>
              <a:defRPr sz="833"/>
            </a:lvl7pPr>
            <a:lvl8pPr marL="2666973" indent="0">
              <a:buNone/>
              <a:defRPr sz="833"/>
            </a:lvl8pPr>
            <a:lvl9pPr marL="3047970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895A9-7215-0ACA-EEB6-D125A009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FFABC7-3B03-5233-959A-DACB4F717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EC15C8-625E-CCD2-923A-412300D0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701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44142-38D8-5C7E-1266-D38D4093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9A2D4F-6C5D-12B3-CD14-459D14EF4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 marL="0" indent="0">
              <a:buNone/>
              <a:defRPr sz="2667"/>
            </a:lvl1pPr>
            <a:lvl2pPr marL="380996" indent="0">
              <a:buNone/>
              <a:defRPr sz="2333"/>
            </a:lvl2pPr>
            <a:lvl3pPr marL="761992" indent="0">
              <a:buNone/>
              <a:defRPr sz="2000"/>
            </a:lvl3pPr>
            <a:lvl4pPr marL="1142989" indent="0">
              <a:buNone/>
              <a:defRPr sz="1667"/>
            </a:lvl4pPr>
            <a:lvl5pPr marL="1523985" indent="0">
              <a:buNone/>
              <a:defRPr sz="1667"/>
            </a:lvl5pPr>
            <a:lvl6pPr marL="1904981" indent="0">
              <a:buNone/>
              <a:defRPr sz="1667"/>
            </a:lvl6pPr>
            <a:lvl7pPr marL="2285977" indent="0">
              <a:buNone/>
              <a:defRPr sz="1667"/>
            </a:lvl7pPr>
            <a:lvl8pPr marL="2666973" indent="0">
              <a:buNone/>
              <a:defRPr sz="1667"/>
            </a:lvl8pPr>
            <a:lvl9pPr marL="3047970" indent="0">
              <a:buNone/>
              <a:defRPr sz="1667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4F44D-994F-6C68-3E5E-2FB9987EE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333"/>
            </a:lvl1pPr>
            <a:lvl2pPr marL="380996" indent="0">
              <a:buNone/>
              <a:defRPr sz="1167"/>
            </a:lvl2pPr>
            <a:lvl3pPr marL="761992" indent="0">
              <a:buNone/>
              <a:defRPr sz="1000"/>
            </a:lvl3pPr>
            <a:lvl4pPr marL="1142989" indent="0">
              <a:buNone/>
              <a:defRPr sz="833"/>
            </a:lvl4pPr>
            <a:lvl5pPr marL="1523985" indent="0">
              <a:buNone/>
              <a:defRPr sz="833"/>
            </a:lvl5pPr>
            <a:lvl6pPr marL="1904981" indent="0">
              <a:buNone/>
              <a:defRPr sz="833"/>
            </a:lvl6pPr>
            <a:lvl7pPr marL="2285977" indent="0">
              <a:buNone/>
              <a:defRPr sz="833"/>
            </a:lvl7pPr>
            <a:lvl8pPr marL="2666973" indent="0">
              <a:buNone/>
              <a:defRPr sz="833"/>
            </a:lvl8pPr>
            <a:lvl9pPr marL="3047970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4AE44-D085-731C-82B2-4380AEFF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BD3D6-1E9F-D2DE-C15C-420B05D6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B7ADA-283B-5C62-DEA4-2F6D2D23F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119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84FF-75B8-7AA5-408B-354855EF5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6E38C-6624-5255-E264-191699184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C46B3-4731-88E8-3A4A-B4773597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F9D15-DB56-1FF9-BA98-1C5713FC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E4CD9-D31F-57B1-94EA-984E66807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273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03E46D-3566-1E5C-F46D-3F41855FC9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70751" y="405694"/>
            <a:ext cx="2190750" cy="6457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63949F-DDFB-4BFA-BF15-678DF893B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1" y="405694"/>
            <a:ext cx="6445250" cy="64575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A23ED-974F-4E22-5BDB-89B1F50B2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8978B-6F7E-53A9-46A4-ECD64E11C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07EFE-ED55-0EE8-00F2-77362333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53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6" r:id="rId13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"/>
          <p:cNvSpPr/>
          <p:nvPr/>
        </p:nvSpPr>
        <p:spPr>
          <a:xfrm>
            <a:off x="0" y="490320"/>
            <a:ext cx="10156680" cy="6997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35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39" name="Picture 3"/>
          <p:cNvPicPr/>
          <p:nvPr/>
        </p:nvPicPr>
        <p:blipFill>
          <a:blip r:embed="rId14"/>
          <a:stretch/>
        </p:blipFill>
        <p:spPr>
          <a:xfrm>
            <a:off x="369000" y="889200"/>
            <a:ext cx="2852640" cy="111888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dt" idx="1"/>
          </p:nvPr>
        </p:nvSpPr>
        <p:spPr>
          <a:xfrm>
            <a:off x="5229360" y="6731280"/>
            <a:ext cx="4558320" cy="39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6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9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874035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E1995F-3155-4231-8244-E331E39AE153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7062613"/>
            <a:ext cx="3429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27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BB1DD5-512F-47D9-9BFD-AF0990F218EC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7062613"/>
            <a:ext cx="3429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9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46480E-221F-6F40-8648-2F6F457E2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E2AA7-7801-C417-AC66-D9A38D8B9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6653B-5AC0-D39F-83A2-9D5142E54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3B236-AC9A-6BFE-26E0-887A43BCC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5500" y="7062613"/>
            <a:ext cx="3429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248B6-8D90-929F-111C-386220301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75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45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761992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8" indent="-190498" algn="l" defTabSz="761992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94" indent="-190498" algn="l" defTabSz="76199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90" indent="-190498" algn="l" defTabSz="76199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87" indent="-190498" algn="l" defTabSz="76199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83" indent="-190498" algn="l" defTabSz="76199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79" indent="-190498" algn="l" defTabSz="76199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75" indent="-190498" algn="l" defTabSz="76199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471" indent="-190498" algn="l" defTabSz="76199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468" indent="-190498" algn="l" defTabSz="76199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6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2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89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85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81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77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73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7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8.sv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-49680" y="-37440"/>
            <a:ext cx="10259640" cy="769464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ACB11F-CE44-5B01-2A36-F05BEA054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189" y="1713186"/>
            <a:ext cx="2361126" cy="335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66C72-4B68-D63C-1E4B-98CA4D1DC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0"/>
            <a:ext cx="10147301" cy="76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6C3C6-B5F6-75E5-21AA-30FCD6E45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9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6"/>
          <p:cNvSpPr/>
          <p:nvPr/>
        </p:nvSpPr>
        <p:spPr>
          <a:xfrm>
            <a:off x="433440" y="1122840"/>
            <a:ext cx="55576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Visit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TextBox 12"/>
          <p:cNvSpPr/>
          <p:nvPr/>
        </p:nvSpPr>
        <p:spPr>
          <a:xfrm>
            <a:off x="379800" y="2895480"/>
            <a:ext cx="466704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Our Open Days and Online Open Days are a perfect opportunity to discover more about Royal Holloway, University of London. Get a tour of our campus in Egham, chat to current students and hear directly from  lecturers about the courses you are interested in. 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Picture 8"/>
          <p:cNvPicPr/>
          <p:nvPr/>
        </p:nvPicPr>
        <p:blipFill>
          <a:blip r:embed="rId2"/>
          <a:srcRect l="24017" t="36034" r="61876" b="39684"/>
          <a:stretch/>
        </p:blipFill>
        <p:spPr>
          <a:xfrm>
            <a:off x="349560" y="6311520"/>
            <a:ext cx="1112040" cy="1076760"/>
          </a:xfrm>
          <a:prstGeom prst="rect">
            <a:avLst/>
          </a:prstGeom>
          <a:ln w="0">
            <a:noFill/>
          </a:ln>
        </p:spPr>
      </p:pic>
      <p:sp>
        <p:nvSpPr>
          <p:cNvPr id="253" name="TextBox 9"/>
          <p:cNvSpPr/>
          <p:nvPr/>
        </p:nvSpPr>
        <p:spPr>
          <a:xfrm>
            <a:off x="1650960" y="6311520"/>
            <a:ext cx="7598520" cy="1076760"/>
          </a:xfrm>
          <a:prstGeom prst="rect">
            <a:avLst/>
          </a:prstGeom>
          <a:solidFill>
            <a:srgbClr val="1C2B3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108000" rIns="90000" bIns="108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Find out more and book your place 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royalholloway.ac.uk/opendays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4" name="Picture 17" descr="A picture containing sky, outdoor, group&#10;&#10;Description automatically generated"/>
          <p:cNvPicPr/>
          <p:nvPr/>
        </p:nvPicPr>
        <p:blipFill>
          <a:blip r:embed="rId3"/>
          <a:stretch/>
        </p:blipFill>
        <p:spPr>
          <a:xfrm>
            <a:off x="5441400" y="3273120"/>
            <a:ext cx="4305240" cy="280116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5" name="Picture 18" descr="A sign in front of a building&#10;&#10;Description automatically generated with medium confidence"/>
          <p:cNvPicPr/>
          <p:nvPr/>
        </p:nvPicPr>
        <p:blipFill>
          <a:blip r:embed="rId4"/>
          <a:stretch/>
        </p:blipFill>
        <p:spPr>
          <a:xfrm>
            <a:off x="5441400" y="250560"/>
            <a:ext cx="4281840" cy="285372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6" name="Picture 5" descr="Colour Logo new"/>
          <p:cNvPicPr/>
          <p:nvPr/>
        </p:nvPicPr>
        <p:blipFill>
          <a:blip r:embed="rId5"/>
          <a:stretch/>
        </p:blipFill>
        <p:spPr>
          <a:xfrm>
            <a:off x="7614360" y="6311520"/>
            <a:ext cx="2108880" cy="107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DF133E-4376-8B8E-F69A-AF149DBE2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22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31DE3AA6-4DDB-E6A8-F5F5-24160518E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5" y="522694"/>
            <a:ext cx="1400636" cy="76119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662489-A983-F8A6-2EAD-864CEBF12EFE}"/>
              </a:ext>
            </a:extLst>
          </p:cNvPr>
          <p:cNvCxnSpPr/>
          <p:nvPr/>
        </p:nvCxnSpPr>
        <p:spPr>
          <a:xfrm flipV="1">
            <a:off x="239895" y="1338806"/>
            <a:ext cx="9732366" cy="53340"/>
          </a:xfrm>
          <a:prstGeom prst="line">
            <a:avLst/>
          </a:prstGeom>
          <a:ln w="76200">
            <a:solidFill>
              <a:srgbClr val="F1B4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5E9A4A1-8AB8-6312-A1E8-DA6235B65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706" y="5171326"/>
            <a:ext cx="1844200" cy="1839119"/>
          </a:xfrm>
          <a:prstGeom prst="rect">
            <a:avLst/>
          </a:prstGeom>
          <a:ln w="38100">
            <a:solidFill>
              <a:srgbClr val="F1B434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5EA201-7D23-5852-C9C9-AE310950960D}"/>
              </a:ext>
            </a:extLst>
          </p:cNvPr>
          <p:cNvSpPr txBox="1"/>
          <p:nvPr/>
        </p:nvSpPr>
        <p:spPr>
          <a:xfrm>
            <a:off x="2166840" y="723252"/>
            <a:ext cx="6431280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15990"/>
            <a:r>
              <a:rPr lang="en-GB" sz="3333" b="1" dirty="0">
                <a:solidFill>
                  <a:prstClr val="white"/>
                </a:solidFill>
                <a:latin typeface="Nunito Sans" pitchFamily="2" charset="0"/>
              </a:rPr>
              <a:t>Come and see us!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12332F-CC73-88BA-96C1-3C5E04BBAA6A}"/>
              </a:ext>
            </a:extLst>
          </p:cNvPr>
          <p:cNvSpPr txBox="1"/>
          <p:nvPr/>
        </p:nvSpPr>
        <p:spPr>
          <a:xfrm>
            <a:off x="140834" y="1629292"/>
            <a:ext cx="9941861" cy="468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15990"/>
            <a:r>
              <a:rPr lang="en-GB" sz="2444" b="1" dirty="0">
                <a:solidFill>
                  <a:prstClr val="white"/>
                </a:solidFill>
                <a:latin typeface="Nunito Sans" pitchFamily="2" charset="0"/>
              </a:rPr>
              <a:t>Undergraduate Open Day – Wednesday 1 July (10:00am – 3:00pm)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790E31-6A55-1B70-6BC5-C3BA2E4BF64D}"/>
              </a:ext>
            </a:extLst>
          </p:cNvPr>
          <p:cNvSpPr txBox="1"/>
          <p:nvPr/>
        </p:nvSpPr>
        <p:spPr>
          <a:xfrm>
            <a:off x="7654566" y="4032040"/>
            <a:ext cx="207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15990"/>
            <a:r>
              <a:rPr lang="en-GB" sz="1500" dirty="0">
                <a:solidFill>
                  <a:prstClr val="white"/>
                </a:solidFill>
                <a:latin typeface="Nunito Sans" pitchFamily="2" charset="0"/>
              </a:rPr>
              <a:t>Scan to find out more </a:t>
            </a:r>
          </a:p>
          <a:p>
            <a:pPr defTabSz="1015990"/>
            <a:r>
              <a:rPr lang="en-GB" sz="1500" dirty="0">
                <a:solidFill>
                  <a:prstClr val="white"/>
                </a:solidFill>
                <a:latin typeface="Nunito Sans" pitchFamily="2" charset="0"/>
              </a:rPr>
              <a:t>and book your place!</a:t>
            </a:r>
          </a:p>
        </p:txBody>
      </p:sp>
      <p:pic>
        <p:nvPicPr>
          <p:cNvPr id="13" name="Picture 12" descr="A group of people walking on grass in front of a large building&#10;&#10;AI-generated content may be incorrect.">
            <a:extLst>
              <a:ext uri="{FF2B5EF4-FFF2-40B4-BE49-F238E27FC236}">
                <a16:creationId xmlns:a16="http://schemas.microsoft.com/office/drawing/2014/main" id="{B44654DD-C7BD-4FA5-BE6A-DA08E686AE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941" y="2357079"/>
            <a:ext cx="6864804" cy="4912598"/>
          </a:xfrm>
          <a:prstGeom prst="rect">
            <a:avLst/>
          </a:prstGeom>
        </p:spPr>
      </p:pic>
      <p:pic>
        <p:nvPicPr>
          <p:cNvPr id="15" name="Graphic 14" descr="Arrow: Rotate right with solid fill">
            <a:extLst>
              <a:ext uri="{FF2B5EF4-FFF2-40B4-BE49-F238E27FC236}">
                <a16:creationId xmlns:a16="http://schemas.microsoft.com/office/drawing/2014/main" id="{DCD20D2C-87CE-2734-4742-F872CF2A12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9546" y="4432378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"/>
            <a:ext cx="10181167" cy="7619999"/>
            <a:chOff x="0" y="0"/>
            <a:chExt cx="24711026" cy="15468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11026" cy="15468600"/>
            </a:xfrm>
            <a:custGeom>
              <a:avLst/>
              <a:gdLst/>
              <a:ahLst/>
              <a:cxnLst/>
              <a:rect l="l" t="t" r="r" b="b"/>
              <a:pathLst>
                <a:path w="24711025" h="15468600">
                  <a:moveTo>
                    <a:pt x="0" y="0"/>
                  </a:moveTo>
                  <a:lnTo>
                    <a:pt x="24711025" y="0"/>
                  </a:lnTo>
                  <a:lnTo>
                    <a:pt x="24711025" y="15468600"/>
                  </a:lnTo>
                  <a:lnTo>
                    <a:pt x="0" y="15468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"/>
              </a:stretch>
            </a:blipFill>
          </p:spPr>
          <p:txBody>
            <a:bodyPr/>
            <a:lstStyle/>
            <a:p>
              <a:pPr defTabSz="507995"/>
              <a:endParaRPr lang="en-GB" sz="1000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433803" y="1083281"/>
            <a:ext cx="1747366" cy="1098429"/>
            <a:chOff x="0" y="0"/>
            <a:chExt cx="3727450" cy="23431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7450" cy="2343150"/>
            </a:xfrm>
            <a:custGeom>
              <a:avLst/>
              <a:gdLst/>
              <a:ahLst/>
              <a:cxnLst/>
              <a:rect l="l" t="t" r="r" b="b"/>
              <a:pathLst>
                <a:path w="3727450" h="2343150">
                  <a:moveTo>
                    <a:pt x="0" y="0"/>
                  </a:moveTo>
                  <a:lnTo>
                    <a:pt x="3727450" y="0"/>
                  </a:lnTo>
                  <a:lnTo>
                    <a:pt x="3727450" y="2343150"/>
                  </a:lnTo>
                  <a:lnTo>
                    <a:pt x="0" y="2343150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/>
            <a:lstStyle/>
            <a:p>
              <a:pPr defTabSz="507995"/>
              <a:endParaRPr lang="en-GB" sz="100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107752" y="153219"/>
            <a:ext cx="3714439" cy="1693217"/>
          </a:xfrm>
          <a:custGeom>
            <a:avLst/>
            <a:gdLst/>
            <a:ahLst/>
            <a:cxnLst/>
            <a:rect l="l" t="t" r="r" b="b"/>
            <a:pathLst>
              <a:path w="2820145" h="1345472">
                <a:moveTo>
                  <a:pt x="0" y="0"/>
                </a:moveTo>
                <a:lnTo>
                  <a:pt x="2820146" y="0"/>
                </a:lnTo>
                <a:lnTo>
                  <a:pt x="2820146" y="1345473"/>
                </a:lnTo>
                <a:lnTo>
                  <a:pt x="0" y="1345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507995"/>
            <a:endParaRPr lang="en-GB" sz="10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894437" y="3484977"/>
            <a:ext cx="1189589" cy="1189589"/>
          </a:xfrm>
          <a:custGeom>
            <a:avLst/>
            <a:gdLst/>
            <a:ahLst/>
            <a:cxnLst/>
            <a:rect l="l" t="t" r="r" b="b"/>
            <a:pathLst>
              <a:path w="2141259" h="2141259">
                <a:moveTo>
                  <a:pt x="0" y="0"/>
                </a:moveTo>
                <a:lnTo>
                  <a:pt x="2141260" y="0"/>
                </a:lnTo>
                <a:lnTo>
                  <a:pt x="2141260" y="2141259"/>
                </a:lnTo>
                <a:lnTo>
                  <a:pt x="0" y="2141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507995"/>
            <a:endParaRPr lang="en-GB" sz="1000">
              <a:solidFill>
                <a:prstClr val="black"/>
              </a:solidFill>
              <a:latin typeface="Aptos" panose="02110004020202020204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5986004" y="3578711"/>
            <a:ext cx="1008379" cy="1008379"/>
            <a:chOff x="0" y="0"/>
            <a:chExt cx="274898" cy="27489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4898" cy="274898"/>
            </a:xfrm>
            <a:custGeom>
              <a:avLst/>
              <a:gdLst/>
              <a:ahLst/>
              <a:cxnLst/>
              <a:rect l="l" t="t" r="r" b="b"/>
              <a:pathLst>
                <a:path w="274898" h="274898">
                  <a:moveTo>
                    <a:pt x="0" y="0"/>
                  </a:moveTo>
                  <a:lnTo>
                    <a:pt x="274898" y="0"/>
                  </a:lnTo>
                  <a:lnTo>
                    <a:pt x="274898" y="274898"/>
                  </a:lnTo>
                  <a:lnTo>
                    <a:pt x="0" y="2748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507995"/>
              <a:endParaRPr lang="en-GB" sz="10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33350"/>
              <a:ext cx="274898" cy="408248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 defTabSz="507995">
                <a:lnSpc>
                  <a:spcPts val="2344"/>
                </a:lnSpc>
              </a:pPr>
              <a:endParaRPr sz="100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8237557" y="6411809"/>
            <a:ext cx="1943611" cy="1208191"/>
          </a:xfrm>
          <a:custGeom>
            <a:avLst/>
            <a:gdLst/>
            <a:ahLst/>
            <a:cxnLst/>
            <a:rect l="l" t="t" r="r" b="b"/>
            <a:pathLst>
              <a:path w="3498500" h="2174743">
                <a:moveTo>
                  <a:pt x="0" y="0"/>
                </a:moveTo>
                <a:lnTo>
                  <a:pt x="3498500" y="0"/>
                </a:lnTo>
                <a:lnTo>
                  <a:pt x="3498500" y="2174743"/>
                </a:lnTo>
                <a:lnTo>
                  <a:pt x="0" y="21747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507995"/>
            <a:endParaRPr lang="en-GB" sz="10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5914903" y="4937226"/>
            <a:ext cx="1189589" cy="1189589"/>
          </a:xfrm>
          <a:custGeom>
            <a:avLst/>
            <a:gdLst/>
            <a:ahLst/>
            <a:cxnLst/>
            <a:rect l="l" t="t" r="r" b="b"/>
            <a:pathLst>
              <a:path w="2141259" h="2141259">
                <a:moveTo>
                  <a:pt x="0" y="0"/>
                </a:moveTo>
                <a:lnTo>
                  <a:pt x="2141259" y="0"/>
                </a:lnTo>
                <a:lnTo>
                  <a:pt x="2141259" y="2141259"/>
                </a:lnTo>
                <a:lnTo>
                  <a:pt x="0" y="2141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507995"/>
            <a:endParaRPr lang="en-GB" sz="1000">
              <a:solidFill>
                <a:prstClr val="black"/>
              </a:solidFill>
              <a:latin typeface="Aptos" panose="02110004020202020204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547751" y="2324519"/>
            <a:ext cx="5135353" cy="3649206"/>
            <a:chOff x="-1125070" y="-719926"/>
            <a:chExt cx="1399968" cy="994824"/>
          </a:xfrm>
        </p:grpSpPr>
        <p:sp>
          <p:nvSpPr>
            <p:cNvPr id="26" name="Freeform 26"/>
            <p:cNvSpPr/>
            <p:nvPr/>
          </p:nvSpPr>
          <p:spPr>
            <a:xfrm>
              <a:off x="-1125070" y="-719926"/>
              <a:ext cx="809099" cy="796008"/>
            </a:xfrm>
            <a:custGeom>
              <a:avLst/>
              <a:gdLst/>
              <a:ahLst/>
              <a:cxnLst/>
              <a:rect l="l" t="t" r="r" b="b"/>
              <a:pathLst>
                <a:path w="274898" h="274898">
                  <a:moveTo>
                    <a:pt x="0" y="0"/>
                  </a:moveTo>
                  <a:lnTo>
                    <a:pt x="274898" y="0"/>
                  </a:lnTo>
                  <a:lnTo>
                    <a:pt x="274898" y="274898"/>
                  </a:lnTo>
                  <a:lnTo>
                    <a:pt x="0" y="2748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507995"/>
              <a:endParaRPr lang="en-GB" sz="1000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33350"/>
              <a:ext cx="274898" cy="408248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 defTabSz="507995">
                <a:lnSpc>
                  <a:spcPts val="2344"/>
                </a:lnSpc>
              </a:pPr>
              <a:endParaRPr sz="100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>
            <a:off x="563142" y="2436515"/>
            <a:ext cx="2937150" cy="2815891"/>
          </a:xfrm>
          <a:custGeom>
            <a:avLst/>
            <a:gdLst/>
            <a:ahLst/>
            <a:cxnLst/>
            <a:rect l="l" t="t" r="r" b="b"/>
            <a:pathLst>
              <a:path w="1799422" h="1820592">
                <a:moveTo>
                  <a:pt x="0" y="0"/>
                </a:moveTo>
                <a:lnTo>
                  <a:pt x="1799422" y="0"/>
                </a:lnTo>
                <a:lnTo>
                  <a:pt x="1799422" y="1820592"/>
                </a:lnTo>
                <a:lnTo>
                  <a:pt x="0" y="1820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354" t="-12835" r="-10028" b="-12897"/>
            </a:stretch>
          </a:blipFill>
        </p:spPr>
        <p:txBody>
          <a:bodyPr/>
          <a:lstStyle/>
          <a:p>
            <a:pPr defTabSz="507995"/>
            <a:endParaRPr lang="en-GB" sz="10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4437" y="3484976"/>
            <a:ext cx="1210054" cy="1210054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>
            <a:off x="7846700" y="5165762"/>
            <a:ext cx="803286" cy="573010"/>
          </a:xfrm>
          <a:custGeom>
            <a:avLst/>
            <a:gdLst/>
            <a:ahLst/>
            <a:cxnLst/>
            <a:rect l="l" t="t" r="r" b="b"/>
            <a:pathLst>
              <a:path w="1445913" h="1031418">
                <a:moveTo>
                  <a:pt x="0" y="0"/>
                </a:moveTo>
                <a:lnTo>
                  <a:pt x="1445913" y="0"/>
                </a:lnTo>
                <a:lnTo>
                  <a:pt x="1445913" y="1031418"/>
                </a:lnTo>
                <a:lnTo>
                  <a:pt x="0" y="10314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507995"/>
            <a:endParaRPr lang="en-GB" sz="10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7316943" y="4830090"/>
            <a:ext cx="2522409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507995">
              <a:lnSpc>
                <a:spcPts val="2128"/>
              </a:lnSpc>
            </a:pPr>
            <a:r>
              <a:rPr lang="en-US" sz="1849" b="1" spc="-98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Drop us an email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316943" y="5780252"/>
            <a:ext cx="2522409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507995">
              <a:lnSpc>
                <a:spcPts val="1789"/>
              </a:lnSpc>
            </a:pPr>
            <a:r>
              <a:rPr lang="en-US" sz="1556" b="1" spc="-82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Study@swansea.ac.uk</a:t>
            </a:r>
          </a:p>
        </p:txBody>
      </p:sp>
      <p:sp>
        <p:nvSpPr>
          <p:cNvPr id="22" name="Freeform 22"/>
          <p:cNvSpPr/>
          <p:nvPr/>
        </p:nvSpPr>
        <p:spPr>
          <a:xfrm>
            <a:off x="6011367" y="5028578"/>
            <a:ext cx="996662" cy="1006884"/>
          </a:xfrm>
          <a:custGeom>
            <a:avLst/>
            <a:gdLst/>
            <a:ahLst/>
            <a:cxnLst/>
            <a:rect l="l" t="t" r="r" b="b"/>
            <a:pathLst>
              <a:path w="1793992" h="1812392">
                <a:moveTo>
                  <a:pt x="0" y="0"/>
                </a:moveTo>
                <a:lnTo>
                  <a:pt x="1793992" y="0"/>
                </a:lnTo>
                <a:lnTo>
                  <a:pt x="1793992" y="1812392"/>
                </a:lnTo>
                <a:lnTo>
                  <a:pt x="0" y="1812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507995"/>
            <a:endParaRPr lang="en-GB" sz="10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7216273" y="3517794"/>
            <a:ext cx="2811481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507995">
              <a:lnSpc>
                <a:spcPts val="2128"/>
              </a:lnSpc>
            </a:pPr>
            <a:r>
              <a:rPr lang="en-US" sz="1849" b="1" spc="-98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Your Open Day visit awaits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237440" y="3975554"/>
            <a:ext cx="281148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507995">
              <a:lnSpc>
                <a:spcPts val="1789"/>
              </a:lnSpc>
            </a:pPr>
            <a:r>
              <a:rPr lang="en-US" sz="1556" b="1" spc="-82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See it - feel it - find your place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04202" y="5779367"/>
            <a:ext cx="2811481" cy="54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507995">
              <a:lnSpc>
                <a:spcPts val="2128"/>
              </a:lnSpc>
            </a:pPr>
            <a:r>
              <a:rPr lang="en-US" sz="2667" b="1" spc="-98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Your future begins at Summer School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25975" y="6559940"/>
            <a:ext cx="2811481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507995">
              <a:lnSpc>
                <a:spcPts val="1789"/>
              </a:lnSpc>
            </a:pPr>
            <a:r>
              <a:rPr lang="en-US" sz="1556" b="1" spc="-82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Your Summer, upgraded - get ahead and stand out</a:t>
            </a:r>
          </a:p>
        </p:txBody>
      </p:sp>
      <p:sp>
        <p:nvSpPr>
          <p:cNvPr id="38" name="TextBox 23">
            <a:extLst>
              <a:ext uri="{FF2B5EF4-FFF2-40B4-BE49-F238E27FC236}">
                <a16:creationId xmlns:a16="http://schemas.microsoft.com/office/drawing/2014/main" id="{BAECEE06-9B2D-D299-D443-94C89862581E}"/>
              </a:ext>
            </a:extLst>
          </p:cNvPr>
          <p:cNvSpPr txBox="1"/>
          <p:nvPr/>
        </p:nvSpPr>
        <p:spPr>
          <a:xfrm>
            <a:off x="3714438" y="424360"/>
            <a:ext cx="789304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07995">
              <a:lnSpc>
                <a:spcPts val="4400"/>
              </a:lnSpc>
            </a:pPr>
            <a:r>
              <a:rPr lang="en-US" sz="4444" b="1" dirty="0">
                <a:ln w="19050">
                  <a:solidFill>
                    <a:srgbClr val="001F60"/>
                  </a:solidFill>
                  <a:prstDash val="solid"/>
                </a:ln>
                <a:solidFill>
                  <a:prstClr val="white"/>
                </a:solidFill>
                <a:latin typeface="Futura Bold"/>
                <a:ea typeface="Futura Bold"/>
                <a:cs typeface="Futura Bold"/>
                <a:sym typeface="Futura Bold"/>
              </a:rPr>
              <a:t>Stay in touch with us...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80163" y="1975484"/>
            <a:ext cx="3714439" cy="3617978"/>
          </a:xfrm>
          <a:custGeom>
            <a:avLst/>
            <a:gdLst/>
            <a:ahLst/>
            <a:cxnLst/>
            <a:rect l="l" t="t" r="r" b="b"/>
            <a:pathLst>
              <a:path w="2141259" h="2141259">
                <a:moveTo>
                  <a:pt x="0" y="0"/>
                </a:moveTo>
                <a:lnTo>
                  <a:pt x="2141259" y="0"/>
                </a:lnTo>
                <a:lnTo>
                  <a:pt x="2141259" y="2141259"/>
                </a:lnTo>
                <a:lnTo>
                  <a:pt x="0" y="2141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507995"/>
            <a:endParaRPr lang="en-GB" sz="1000">
              <a:solidFill>
                <a:prstClr val="black"/>
              </a:solidFill>
              <a:latin typeface="Aptos" panose="021100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DF02FF-7B58-B918-302B-31272DB5C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0"/>
            <a:ext cx="10158413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0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B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3B1AC5-8FA7-B6DA-0CA6-3A543119D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1016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1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D9045-D490-8587-47A8-E0F3A2D64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2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861395-B70F-8A5B-2BAA-D15601473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5718894"/>
            <a:ext cx="5232400" cy="1901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A1794E-A4FC-D4CA-496C-A77D66008E71}"/>
              </a:ext>
            </a:extLst>
          </p:cNvPr>
          <p:cNvSpPr/>
          <p:nvPr/>
        </p:nvSpPr>
        <p:spPr>
          <a:xfrm>
            <a:off x="279400" y="1905000"/>
            <a:ext cx="5403354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Our Open Days and Campus Tours are a great opportunity to see our beautiful campus, take a tour of our stunning accommodation, and meet staff and students from the course you are looking to study.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Find out more at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winchester.ac.uk/study/visit-us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E1D543-E2CB-FFD2-E8C0-063C924F979F}"/>
              </a:ext>
            </a:extLst>
          </p:cNvPr>
          <p:cNvSpPr/>
          <p:nvPr/>
        </p:nvSpPr>
        <p:spPr>
          <a:xfrm>
            <a:off x="585229" y="830759"/>
            <a:ext cx="47916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Visit Winchester!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766221-BC2B-A4FD-17D4-B4F9959605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51600" y="1114372"/>
            <a:ext cx="3023421" cy="201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9114A9-34A4-C541-38B9-DA45043B7A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51600" y="3352800"/>
            <a:ext cx="3022552" cy="20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54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61637-CF86-7075-C332-0256D626EB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71739-454A-AF68-4DBD-96B219EC49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standing in front of a colorful wall&#10;&#10;Description automatically generated">
            <a:extLst>
              <a:ext uri="{FF2B5EF4-FFF2-40B4-BE49-F238E27FC236}">
                <a16:creationId xmlns:a16="http://schemas.microsoft.com/office/drawing/2014/main" id="{6BA42E3C-E757-DFAD-329B-B7C52E3E5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ocation &amp; Campus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02265_MasterBrandPPT_Oct25.pptx" id="{4BCB2FF5-E38A-42AE-9786-B91DE6E5013B}" vid="{7C4B6F17-78CD-4297-B64A-D86E28161FD7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193</Words>
  <Application>Microsoft Office PowerPoint</Application>
  <PresentationFormat>Custom</PresentationFormat>
  <Paragraphs>20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Aptos</vt:lpstr>
      <vt:lpstr>Aptos Display</vt:lpstr>
      <vt:lpstr>Arial</vt:lpstr>
      <vt:lpstr>Arial Bold</vt:lpstr>
      <vt:lpstr>Calibri</vt:lpstr>
      <vt:lpstr>Corbel</vt:lpstr>
      <vt:lpstr>Futura Bold</vt:lpstr>
      <vt:lpstr>Nunito Sans</vt:lpstr>
      <vt:lpstr>Raleway</vt:lpstr>
      <vt:lpstr>Symbol</vt:lpstr>
      <vt:lpstr>Times New Roman</vt:lpstr>
      <vt:lpstr>Wingdings</vt:lpstr>
      <vt:lpstr>Office Theme</vt:lpstr>
      <vt:lpstr>Office Theme</vt:lpstr>
      <vt:lpstr>1_Office Theme</vt:lpstr>
      <vt:lpstr>3_Office Theme</vt:lpstr>
      <vt:lpstr>Location &amp; Campuses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2023-04-26T10:43:39Z</dcterms:created>
  <dcterms:modified xsi:type="dcterms:W3CDTF">2026-05-29T14:40:33Z</dcterms:modified>
  <dc:language/>
</cp:coreProperties>
</file>