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41" r:id="rId5"/>
    <p:sldMasterId id="2147483753" r:id="rId6"/>
    <p:sldMasterId id="2147483780" r:id="rId7"/>
    <p:sldMasterId id="2147483799" r:id="rId8"/>
    <p:sldMasterId id="2147483813" r:id="rId9"/>
  </p:sldMasterIdLst>
  <p:notesMasterIdLst>
    <p:notesMasterId r:id="rId21"/>
  </p:notesMasterIdLst>
  <p:sldIdLst>
    <p:sldId id="256" r:id="rId10"/>
    <p:sldId id="605" r:id="rId11"/>
    <p:sldId id="419" r:id="rId12"/>
    <p:sldId id="292" r:id="rId13"/>
    <p:sldId id="763" r:id="rId14"/>
    <p:sldId id="273" r:id="rId15"/>
    <p:sldId id="761" r:id="rId16"/>
    <p:sldId id="756" r:id="rId17"/>
    <p:sldId id="754" r:id="rId18"/>
    <p:sldId id="751" r:id="rId19"/>
    <p:sldId id="257" r:id="rId20"/>
  </p:sldIdLst>
  <p:sldSz cx="10160000" cy="7620000"/>
  <p:notesSz cx="7559675" cy="10691813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0029-C492-1873-1353-CD96D70E1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36B2E-9C63-6882-01ED-85A356FF3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1D6733-E824-9C48-314A-CCCA91E39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1780E-570A-A7B6-1941-92A9ADC55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297AD-407D-1A46-90BD-CE7907F3E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2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1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7A46FFDE-A08B-7B4C-B068-01A2203A0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3D152-E46F-174F-8AE4-122AB88097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2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BC7F9A5-081C-3B4C-9D5A-B0397E8B3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40ED625-D03E-FC4B-8BA3-A18680C1137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249" y="350863"/>
            <a:ext cx="4156364" cy="2811639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267BE045-D7A0-084C-B8CF-2507B3CCE3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89B0A-3B4E-DC15-02CB-F6B811E101E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9249" y="350862"/>
            <a:ext cx="8035763" cy="5435920"/>
          </a:xfrm>
          <a:prstGeom prst="rect">
            <a:avLst/>
          </a:prstGeom>
          <a:noFill/>
          <a:ln w="73025">
            <a:solidFill>
              <a:schemeClr val="bg2"/>
            </a:solidFill>
            <a:miter lim="800000"/>
          </a:ln>
        </p:spPr>
        <p:txBody>
          <a:bodyPr lIns="180000" tIns="144000"/>
          <a:lstStyle>
            <a:lvl1pPr marL="0" indent="0">
              <a:buNone/>
              <a:defRPr sz="5333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Header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48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one im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44EAC6-30D9-5B47-8C8F-C80D7FBD9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069" y="1810926"/>
            <a:ext cx="4540000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18F9CE3-E0E5-C544-9824-B5FAA55E0B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66677-E9D0-1345-A987-7379DCAEF3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0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3611D2-42A8-3A4C-8628-BBFBB0CBF2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0000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0ED99E-B8F5-A358-1362-AB9CA3104BDF}"/>
              </a:ext>
            </a:extLst>
          </p:cNvPr>
          <p:cNvCxnSpPr>
            <a:cxnSpLocks/>
          </p:cNvCxnSpPr>
          <p:nvPr userDrawn="1"/>
        </p:nvCxnSpPr>
        <p:spPr>
          <a:xfrm>
            <a:off x="358070" y="1116446"/>
            <a:ext cx="336903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4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one imag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44EAC6-30D9-5B47-8C8F-C80D7FBD9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9035" y="1810926"/>
            <a:ext cx="4538486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A91F8A-9BB7-868A-5D3F-382985E33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27ED1C-CA69-DE03-AE7D-CAA9C374E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FA54D90-D734-46E7-585F-69938AC23A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252559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20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 and Fast Fac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17C4912-9E76-C547-8B45-488CA435DA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069" y="1810926"/>
            <a:ext cx="4540000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905B43-E240-F55F-5BE1-93BAAE01C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0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5118755-9530-1627-A659-03CC54B7B7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0000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417FF8FF-4714-3E4B-A6C0-C23CF8156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169" y="1995502"/>
            <a:ext cx="2000000" cy="20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5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 fast fact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E4DDEAC-A54F-B22B-FAFD-2ECA7DA07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2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 and Fast Fact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7235FC3F-5713-74C9-4026-B2A849926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9035" y="1810926"/>
            <a:ext cx="4538486" cy="4369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A36E834-50D8-464A-A74A-D1BBA6562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8447" y="1995502"/>
            <a:ext cx="2000000" cy="20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fast fact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66C8A45-66E6-D3E7-2ACA-882B26B008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532415-4AAA-7E28-2255-70B3426A0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627B34F-DE6D-0846-C4DC-4EF69F7864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91453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+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9628BF0-3699-CB47-8695-F4D85C038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9034" y="1810926"/>
            <a:ext cx="4529201" cy="2084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5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EA39C37-3355-6924-EC58-33D43C4E2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0D07AEF-FC15-9F09-6EA8-56B16FA436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49749" y="4095639"/>
            <a:ext cx="4538486" cy="2084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5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21061D-A551-57F6-826F-7D5B1F48B0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4721931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6BDFE43-8F25-E82C-12E2-723FBD637E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210605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51B0DA-6AFF-4947-BE9F-67F5B11B8D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7BDAAB-E753-2277-F4E2-C4FBADC681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9455434" cy="3694209"/>
          </a:xfrm>
          <a:prstGeom prst="rect">
            <a:avLst/>
          </a:prstGeom>
        </p:spPr>
        <p:txBody>
          <a:bodyPr/>
          <a:lstStyle>
            <a:lvl1pPr marL="317497" indent="-317497">
              <a:buFont typeface="Arial" charset="0"/>
              <a:buChar char="•"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E8CC983-8BD3-DBA6-E589-927C1209C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</p:spTree>
    <p:extLst>
      <p:ext uri="{BB962C8B-B14F-4D97-AF65-F5344CB8AC3E}">
        <p14:creationId xmlns:p14="http://schemas.microsoft.com/office/powerpoint/2010/main" val="171852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2 columns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51B0DA-6AFF-4947-BE9F-67F5B11B8D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105ABF-A190-293E-BB48-712E3A8C3F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12" y="5821692"/>
            <a:ext cx="4721931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2C090C-47FE-062D-5EC4-5D51DC1E5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2" y="1810926"/>
            <a:ext cx="9455434" cy="3694209"/>
          </a:xfrm>
          <a:prstGeom prst="rect">
            <a:avLst/>
          </a:prstGeom>
        </p:spPr>
        <p:txBody>
          <a:bodyPr numCol="2" spcCol="216000"/>
          <a:lstStyle>
            <a:lvl1pPr marL="317497" indent="-317497">
              <a:buFont typeface="Arial" charset="0"/>
              <a:buChar char="•"/>
              <a:defRPr sz="1778" b="0" i="0" baseline="0">
                <a:latin typeface="+mj-lt"/>
                <a:cs typeface="Arial" panose="020B0604020202020204" pitchFamily="34" charset="0"/>
              </a:defRPr>
            </a:lvl1pPr>
            <a:lvl2pPr marL="507995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1599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Body copy Arial, size 18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Bullet points should be used as below: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r>
              <a:rPr lang="en-GB" altLang="en-US">
                <a:latin typeface="Arial" charset="0"/>
                <a:ea typeface="Arial" charset="0"/>
                <a:cs typeface="Arial" charset="0"/>
              </a:rPr>
              <a:t>For maximum impact, avoid overcrowding slides - limit your points to a maximum of 6 per page.</a:t>
            </a: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7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CCFAAFE-1872-AE43-A486-F0C9DED37A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885" y="1810926"/>
            <a:ext cx="4758204" cy="451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  <a:p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AC0E8EA-FFB2-854F-99A7-200153C226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8309" y="1810926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B6539D6-163A-9342-882C-DBEF4406BD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8309" y="4126079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53EB27-5B2A-3841-8C72-F2519D9D10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5199" y="1810926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A689BE0-DE74-5D4E-9633-08ACC1702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5199" y="4126079"/>
            <a:ext cx="2200000" cy="22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image or fast fact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39E2A5-805B-3B45-9EBC-AE3B4851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071" y="7018197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0154A9-1B22-D4E7-339D-F5A838CDFA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ds to Succes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0460233-22F8-A9ED-DC09-1D1DFC1EAC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tx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Leeds to Success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6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into Leed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160000" cy="617890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99570AF-F25E-C8F0-8DAC-4905384880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Step into Leeds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9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ds Futures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7A19A78-B173-5740-A892-945581C11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290"/>
            <a:ext cx="10160000" cy="617890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Click to inset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BAE0215-2214-A9C3-349B-400BB3D837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6260" y="383993"/>
            <a:ext cx="3699827" cy="5389836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</a:ln>
        </p:spPr>
        <p:txBody>
          <a:bodyPr lIns="180000" tIns="144000" rIns="108000"/>
          <a:lstStyle>
            <a:lvl1pPr marL="0" indent="0">
              <a:buNone/>
              <a:defRPr sz="3556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Divider </a:t>
            </a:r>
            <a:br>
              <a:rPr lang="en-GB"/>
            </a:br>
            <a:r>
              <a:rPr lang="en-GB"/>
              <a:t>Leeds Futures</a:t>
            </a:r>
            <a:br>
              <a:rPr lang="en-GB"/>
            </a:br>
            <a:r>
              <a:rPr lang="en-GB"/>
              <a:t>Times New Roman </a:t>
            </a:r>
            <a:br>
              <a:rPr lang="en-GB"/>
            </a:br>
            <a:r>
              <a:rPr lang="en-GB"/>
              <a:t>Size 32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isty of Leed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F165BBA9-FFAA-B340-B93A-EE9B5C1C2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8" t="20047" r="2483" b="17635"/>
          <a:stretch/>
        </p:blipFill>
        <p:spPr>
          <a:xfrm>
            <a:off x="249836" y="1527603"/>
            <a:ext cx="9657966" cy="4748540"/>
          </a:xfrm>
          <a:prstGeom prst="rect">
            <a:avLst/>
          </a:prstGeom>
        </p:spPr>
      </p:pic>
      <p:sp>
        <p:nvSpPr>
          <p:cNvPr id="8" name="Snip Single Corner of Rectangle 7">
            <a:extLst>
              <a:ext uri="{FF2B5EF4-FFF2-40B4-BE49-F238E27FC236}">
                <a16:creationId xmlns:a16="http://schemas.microsoft.com/office/drawing/2014/main" id="{A68EC9C4-7D32-0944-AF85-82CBBA1E151F}"/>
              </a:ext>
            </a:extLst>
          </p:cNvPr>
          <p:cNvSpPr/>
          <p:nvPr userDrawn="1"/>
        </p:nvSpPr>
        <p:spPr>
          <a:xfrm rot="10800000" flipH="1">
            <a:off x="5351824" y="2270754"/>
            <a:ext cx="1151013" cy="557654"/>
          </a:xfrm>
          <a:prstGeom prst="snip1Rect">
            <a:avLst/>
          </a:prstGeom>
          <a:solidFill>
            <a:srgbClr val="E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2" name="Snip Single Corner of Rectangle 51">
            <a:extLst>
              <a:ext uri="{FF2B5EF4-FFF2-40B4-BE49-F238E27FC236}">
                <a16:creationId xmlns:a16="http://schemas.microsoft.com/office/drawing/2014/main" id="{D3DA270E-80CC-F342-8363-7D7E73C2DBA0}"/>
              </a:ext>
            </a:extLst>
          </p:cNvPr>
          <p:cNvSpPr/>
          <p:nvPr userDrawn="1"/>
        </p:nvSpPr>
        <p:spPr>
          <a:xfrm rot="10800000" flipH="1">
            <a:off x="7286638" y="1976079"/>
            <a:ext cx="1151013" cy="557654"/>
          </a:xfrm>
          <a:prstGeom prst="snip1Rect">
            <a:avLst/>
          </a:prstGeom>
          <a:solidFill>
            <a:srgbClr val="E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5E5131-2B77-094A-A644-94B8019FF27E}"/>
              </a:ext>
            </a:extLst>
          </p:cNvPr>
          <p:cNvGrpSpPr/>
          <p:nvPr userDrawn="1"/>
        </p:nvGrpSpPr>
        <p:grpSpPr>
          <a:xfrm>
            <a:off x="1697475" y="3426824"/>
            <a:ext cx="1126711" cy="259272"/>
            <a:chOff x="1484412" y="2399143"/>
            <a:chExt cx="1014040" cy="233345"/>
          </a:xfrm>
        </p:grpSpPr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AA1A7F9B-2BC3-5A48-8868-22DB5D106BBB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00244-C3DF-A846-A197-F09A0604C1F6}"/>
                </a:ext>
              </a:extLst>
            </p:cNvPr>
            <p:cNvSpPr/>
            <p:nvPr userDrawn="1"/>
          </p:nvSpPr>
          <p:spPr>
            <a:xfrm>
              <a:off x="1484412" y="2399143"/>
              <a:ext cx="1014040" cy="166076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EEF5D-9469-6745-9BBD-E79EDC2CC3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107" y="3416513"/>
            <a:ext cx="1238694" cy="184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6814272-5049-AF4F-90AF-4A373D437677}"/>
              </a:ext>
            </a:extLst>
          </p:cNvPr>
          <p:cNvGrpSpPr/>
          <p:nvPr userDrawn="1"/>
        </p:nvGrpSpPr>
        <p:grpSpPr>
          <a:xfrm>
            <a:off x="2618261" y="3659930"/>
            <a:ext cx="1029346" cy="259856"/>
            <a:chOff x="1484412" y="2398618"/>
            <a:chExt cx="926411" cy="233870"/>
          </a:xfrm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1757F23B-2D6D-E543-A87F-8476201131C1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14C50D-7849-B349-8193-D186998E1C7D}"/>
                </a:ext>
              </a:extLst>
            </p:cNvPr>
            <p:cNvSpPr/>
            <p:nvPr userDrawn="1"/>
          </p:nvSpPr>
          <p:spPr>
            <a:xfrm>
              <a:off x="1484412" y="2398618"/>
              <a:ext cx="926411" cy="166601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FC717717-AE4B-C74D-A89C-54192E2AFE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8261" y="3632745"/>
            <a:ext cx="1029346" cy="2122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DA5919-1F02-8C41-BA01-040803CCA732}"/>
              </a:ext>
            </a:extLst>
          </p:cNvPr>
          <p:cNvGrpSpPr/>
          <p:nvPr userDrawn="1"/>
        </p:nvGrpSpPr>
        <p:grpSpPr>
          <a:xfrm>
            <a:off x="797308" y="5377767"/>
            <a:ext cx="1126711" cy="259272"/>
            <a:chOff x="1484412" y="2399143"/>
            <a:chExt cx="1014040" cy="233345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D1EF0B13-275A-3849-9D9A-452ABB92F4F9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62F99C7-169E-CB4C-B9DB-772FEC9DBC93}"/>
                </a:ext>
              </a:extLst>
            </p:cNvPr>
            <p:cNvSpPr/>
            <p:nvPr userDrawn="1"/>
          </p:nvSpPr>
          <p:spPr>
            <a:xfrm>
              <a:off x="1484412" y="2399143"/>
              <a:ext cx="1014040" cy="166076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0A45194A-6573-B545-B382-E6AF46F135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1941" y="5356375"/>
            <a:ext cx="1192469" cy="194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9336319-74D3-E542-AD5D-AAF24D8B01F2}"/>
              </a:ext>
            </a:extLst>
          </p:cNvPr>
          <p:cNvGrpSpPr/>
          <p:nvPr userDrawn="1"/>
        </p:nvGrpSpPr>
        <p:grpSpPr>
          <a:xfrm>
            <a:off x="3158734" y="4893370"/>
            <a:ext cx="1029346" cy="259856"/>
            <a:chOff x="1484412" y="2398618"/>
            <a:chExt cx="926411" cy="233870"/>
          </a:xfrm>
        </p:grpSpPr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66FD9327-AFD6-4A42-8FE2-B47BF278011C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276CACB-1816-A741-B5F4-175DB7E1D8CA}"/>
                </a:ext>
              </a:extLst>
            </p:cNvPr>
            <p:cNvSpPr/>
            <p:nvPr userDrawn="1"/>
          </p:nvSpPr>
          <p:spPr>
            <a:xfrm>
              <a:off x="1484412" y="2398618"/>
              <a:ext cx="926411" cy="166601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FA601C42-4698-444B-AB98-049440306E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3367" y="4872561"/>
            <a:ext cx="1122078" cy="20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15275F-4621-5B44-B8CE-13642BE4A50B}"/>
              </a:ext>
            </a:extLst>
          </p:cNvPr>
          <p:cNvGrpSpPr/>
          <p:nvPr userDrawn="1"/>
        </p:nvGrpSpPr>
        <p:grpSpPr>
          <a:xfrm>
            <a:off x="5227556" y="3423282"/>
            <a:ext cx="699054" cy="260203"/>
            <a:chOff x="1484411" y="2398305"/>
            <a:chExt cx="629149" cy="234183"/>
          </a:xfrm>
        </p:grpSpPr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8CC1F752-76DA-0F42-9380-312F13EB3D6C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0D50A6C-C508-CA46-A41D-E66D1168798D}"/>
                </a:ext>
              </a:extLst>
            </p:cNvPr>
            <p:cNvSpPr/>
            <p:nvPr userDrawn="1"/>
          </p:nvSpPr>
          <p:spPr>
            <a:xfrm>
              <a:off x="1484411" y="2398305"/>
              <a:ext cx="629149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24673161-1190-AA49-8B4F-5DFA536EB9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2190" y="3402820"/>
            <a:ext cx="699053" cy="19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BC48E9-E0C2-2542-8C9C-21220514713C}"/>
              </a:ext>
            </a:extLst>
          </p:cNvPr>
          <p:cNvGrpSpPr/>
          <p:nvPr userDrawn="1"/>
        </p:nvGrpSpPr>
        <p:grpSpPr>
          <a:xfrm>
            <a:off x="4881155" y="3857082"/>
            <a:ext cx="1278917" cy="260203"/>
            <a:chOff x="1484411" y="2398305"/>
            <a:chExt cx="1151025" cy="234183"/>
          </a:xfrm>
        </p:grpSpPr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05E0B2AC-0115-7B4E-BE18-37EDD25CD473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25300B7-D523-CD46-A29C-AAA244845F6D}"/>
                </a:ext>
              </a:extLst>
            </p:cNvPr>
            <p:cNvSpPr/>
            <p:nvPr userDrawn="1"/>
          </p:nvSpPr>
          <p:spPr>
            <a:xfrm>
              <a:off x="1484411" y="2398305"/>
              <a:ext cx="1151025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B68D30AC-498A-4645-AD7F-907EB1E560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5788" y="3845043"/>
            <a:ext cx="1380079" cy="212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FFBEBAC-0BDF-EC4D-B8D4-29CB79BFD009}"/>
              </a:ext>
            </a:extLst>
          </p:cNvPr>
          <p:cNvGrpSpPr/>
          <p:nvPr userDrawn="1"/>
        </p:nvGrpSpPr>
        <p:grpSpPr>
          <a:xfrm>
            <a:off x="5295478" y="4378360"/>
            <a:ext cx="1278916" cy="260203"/>
            <a:chOff x="1484412" y="2398305"/>
            <a:chExt cx="1151024" cy="234183"/>
          </a:xfrm>
        </p:grpSpPr>
        <p:sp>
          <p:nvSpPr>
            <p:cNvPr id="92" name="Triangle 91">
              <a:extLst>
                <a:ext uri="{FF2B5EF4-FFF2-40B4-BE49-F238E27FC236}">
                  <a16:creationId xmlns:a16="http://schemas.microsoft.com/office/drawing/2014/main" id="{F58EBBCD-8BF9-6344-8889-D80E1C42B4D3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79E9738-6DD9-E24F-8938-45D7C82853E1}"/>
                </a:ext>
              </a:extLst>
            </p:cNvPr>
            <p:cNvSpPr/>
            <p:nvPr userDrawn="1"/>
          </p:nvSpPr>
          <p:spPr>
            <a:xfrm>
              <a:off x="1484412" y="2398305"/>
              <a:ext cx="1151024" cy="166914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C421A913-FF95-884F-98DA-F894F40DC3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3497" y="4349874"/>
            <a:ext cx="1380079" cy="20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5FD171F-D03C-DC40-88F7-CBD87B0AA2A9}"/>
              </a:ext>
            </a:extLst>
          </p:cNvPr>
          <p:cNvGrpSpPr/>
          <p:nvPr userDrawn="1"/>
        </p:nvGrpSpPr>
        <p:grpSpPr>
          <a:xfrm>
            <a:off x="8160957" y="5153226"/>
            <a:ext cx="1015022" cy="266268"/>
            <a:chOff x="1484412" y="2392847"/>
            <a:chExt cx="913520" cy="239641"/>
          </a:xfrm>
        </p:grpSpPr>
        <p:sp>
          <p:nvSpPr>
            <p:cNvPr id="96" name="Triangle 95">
              <a:extLst>
                <a:ext uri="{FF2B5EF4-FFF2-40B4-BE49-F238E27FC236}">
                  <a16:creationId xmlns:a16="http://schemas.microsoft.com/office/drawing/2014/main" id="{89E89936-0EF4-4446-9FC0-5DB85360AF04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5082EFA-D605-2B4F-81E8-D942839B3DB8}"/>
                </a:ext>
              </a:extLst>
            </p:cNvPr>
            <p:cNvSpPr/>
            <p:nvPr userDrawn="1"/>
          </p:nvSpPr>
          <p:spPr>
            <a:xfrm>
              <a:off x="1484412" y="2392847"/>
              <a:ext cx="913520" cy="172372"/>
            </a:xfrm>
            <a:prstGeom prst="rect">
              <a:avLst/>
            </a:prstGeom>
            <a:solidFill>
              <a:srgbClr val="C81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440C7EA7-AEB7-3C43-B291-4E577FB71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5590" y="5153225"/>
            <a:ext cx="1015022" cy="143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DA65F05-6517-E04F-8242-75BBDE03A306}"/>
              </a:ext>
            </a:extLst>
          </p:cNvPr>
          <p:cNvGrpSpPr/>
          <p:nvPr userDrawn="1"/>
        </p:nvGrpSpPr>
        <p:grpSpPr>
          <a:xfrm>
            <a:off x="6638942" y="3290590"/>
            <a:ext cx="1380079" cy="280664"/>
            <a:chOff x="1484411" y="2379890"/>
            <a:chExt cx="1242071" cy="252598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DF9E2158-ED3B-404B-8E41-F8B2C59E686A}"/>
                </a:ext>
              </a:extLst>
            </p:cNvPr>
            <p:cNvSpPr/>
            <p:nvPr userDrawn="1"/>
          </p:nvSpPr>
          <p:spPr>
            <a:xfrm rot="10800000">
              <a:off x="1651327" y="2565220"/>
              <a:ext cx="123372" cy="67268"/>
            </a:xfrm>
            <a:prstGeom prst="triangle">
              <a:avLst/>
            </a:prstGeom>
            <a:solidFill>
              <a:srgbClr val="EA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73C2187-64C3-BF48-BA4D-303496765C10}"/>
                </a:ext>
              </a:extLst>
            </p:cNvPr>
            <p:cNvSpPr/>
            <p:nvPr userDrawn="1"/>
          </p:nvSpPr>
          <p:spPr>
            <a:xfrm>
              <a:off x="1484411" y="2379890"/>
              <a:ext cx="1242071" cy="185329"/>
            </a:xfrm>
            <a:prstGeom prst="rect">
              <a:avLst/>
            </a:prstGeom>
            <a:solidFill>
              <a:srgbClr val="EA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A368DE6A-257A-954E-B9C7-9D9442018A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5269" y="3286674"/>
            <a:ext cx="1415616" cy="198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12C31F82-4672-0542-B0F9-095DC9336D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51823" y="2283016"/>
            <a:ext cx="1122078" cy="183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7E2F8F63-19F7-884A-A2E1-97BDC10034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51823" y="2480059"/>
            <a:ext cx="1122078" cy="365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8" name="Text Placeholder 5">
            <a:extLst>
              <a:ext uri="{FF2B5EF4-FFF2-40B4-BE49-F238E27FC236}">
                <a16:creationId xmlns:a16="http://schemas.microsoft.com/office/drawing/2014/main" id="{A2E4ADEE-1903-1B40-BD08-A938D89606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6638" y="1988818"/>
            <a:ext cx="1122078" cy="183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EEA16A53-E31F-6F42-B412-EA053D5F1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38" y="2185862"/>
            <a:ext cx="1122078" cy="365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7461969-CDE7-5563-A67A-77F48F5E1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1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F324EF-14A2-F646-BA57-E3851FE73F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071" y="7018197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71D1C-8E81-2E81-03DE-A0DF17CF3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74D4B3C-2730-E8A3-CD76-44A5C6BBA9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692" y="1806224"/>
            <a:ext cx="9428476" cy="45151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inset picture</a:t>
            </a:r>
          </a:p>
        </p:txBody>
      </p:sp>
    </p:spTree>
    <p:extLst>
      <p:ext uri="{BB962C8B-B14F-4D97-AF65-F5344CB8AC3E}">
        <p14:creationId xmlns:p14="http://schemas.microsoft.com/office/powerpoint/2010/main" val="354902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12D828-DE38-9FB0-8366-3396FED96E83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71693" y="1805039"/>
            <a:ext cx="9436806" cy="4515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6D071B5-61A4-E5EA-9545-BBD5C4006E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0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18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A899A03-C4A0-A040-B0B3-CEEBC4A6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01" y="1806222"/>
            <a:ext cx="4720167" cy="45151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>
                <a:tab pos="3991641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inset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1C6FB6D-0CEF-1A46-AF8F-6F763DF65B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3558" y="5480835"/>
            <a:ext cx="3459622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 sz="1778" b="1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Social media links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ADB8C104-FF56-E448-8D9B-EFDA28107B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3399" y="5480835"/>
            <a:ext cx="331759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AA0AC5C-50E7-594F-B8EE-1009C7E79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3399" y="5991097"/>
            <a:ext cx="439400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4AE8355-288D-944B-9887-91C67DC598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2599" y="5480835"/>
            <a:ext cx="331759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8E26EC-E5A1-E941-A5E7-12A4DCE200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1799" y="5480835"/>
            <a:ext cx="331759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039EC7C-479E-1C42-8730-DC55D5EF52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600" y="5991096"/>
            <a:ext cx="4157483" cy="33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 sz="1778" b="1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Social media links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97D54EC-0764-AB42-910E-075447CFD3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33" y="4942465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sng" baseline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URL – Arial bold, size 16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8E624745-4A54-FD49-9117-D9A1A1BA82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9833" y="4452190"/>
            <a:ext cx="4540250" cy="3583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>
              <a:buNone/>
              <a:defRPr sz="1778" b="1" i="0" u="none" baseline="0">
                <a:solidFill>
                  <a:schemeClr val="tx1"/>
                </a:solidFill>
                <a:uFill>
                  <a:solidFill>
                    <a:srgbClr val="92181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Email – Arial bold, size 16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9778630-67AF-C628-8F0B-F135054A63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36" y="243418"/>
            <a:ext cx="9241403" cy="485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Headings Times New Roman Size 36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6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5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8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4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0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4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6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4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and caption (gradient 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>
            <a:extLst>
              <a:ext uri="{FF2B5EF4-FFF2-40B4-BE49-F238E27FC236}">
                <a16:creationId xmlns:a16="http://schemas.microsoft.com/office/drawing/2014/main" id="{40AC4D8E-92C3-C647-8B7D-EB6BAD9491B9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CB045"/>
              </a:gs>
              <a:gs pos="50000">
                <a:srgbClr val="FD1D1D"/>
              </a:gs>
              <a:gs pos="100000">
                <a:srgbClr val="833AB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542B13D-E177-A53D-23A0-A10D8885678D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982614" y="-2654"/>
            <a:ext cx="5182469" cy="7622653"/>
          </a:xfrm>
          <a:custGeom>
            <a:avLst/>
            <a:gdLst>
              <a:gd name="connsiteX0" fmla="*/ 0 w 4662536"/>
              <a:gd name="connsiteY0" fmla="*/ 5143500 h 5143500"/>
              <a:gd name="connsiteX1" fmla="*/ 1165634 w 4662536"/>
              <a:gd name="connsiteY1" fmla="*/ 0 h 5143500"/>
              <a:gd name="connsiteX2" fmla="*/ 3496902 w 4662536"/>
              <a:gd name="connsiteY2" fmla="*/ 0 h 5143500"/>
              <a:gd name="connsiteX3" fmla="*/ 4662536 w 4662536"/>
              <a:gd name="connsiteY3" fmla="*/ 5143500 h 5143500"/>
              <a:gd name="connsiteX4" fmla="*/ 0 w 4662536"/>
              <a:gd name="connsiteY4" fmla="*/ 5143500 h 5143500"/>
              <a:gd name="connsiteX0" fmla="*/ 0 w 4487438"/>
              <a:gd name="connsiteY0" fmla="*/ 5149985 h 5149985"/>
              <a:gd name="connsiteX1" fmla="*/ 990536 w 4487438"/>
              <a:gd name="connsiteY1" fmla="*/ 0 h 5149985"/>
              <a:gd name="connsiteX2" fmla="*/ 3321804 w 4487438"/>
              <a:gd name="connsiteY2" fmla="*/ 0 h 5149985"/>
              <a:gd name="connsiteX3" fmla="*/ 4487438 w 4487438"/>
              <a:gd name="connsiteY3" fmla="*/ 5143500 h 5149985"/>
              <a:gd name="connsiteX4" fmla="*/ 0 w 4487438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3498588 w 4664222"/>
              <a:gd name="connsiteY2" fmla="*/ 0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646451 w 4664222"/>
              <a:gd name="connsiteY2" fmla="*/ 6485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76396"/>
              <a:gd name="connsiteY0" fmla="*/ 5189013 h 5189013"/>
              <a:gd name="connsiteX1" fmla="*/ 0 w 4676396"/>
              <a:gd name="connsiteY1" fmla="*/ 39028 h 5189013"/>
              <a:gd name="connsiteX2" fmla="*/ 4675414 w 4676396"/>
              <a:gd name="connsiteY2" fmla="*/ 0 h 5189013"/>
              <a:gd name="connsiteX3" fmla="*/ 4664222 w 4676396"/>
              <a:gd name="connsiteY3" fmla="*/ 5182528 h 5189013"/>
              <a:gd name="connsiteX4" fmla="*/ 176784 w 4676396"/>
              <a:gd name="connsiteY4" fmla="*/ 5189013 h 5189013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580250 w 4664222"/>
              <a:gd name="connsiteY2" fmla="*/ 246463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4726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8864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292636 w 4664222"/>
              <a:gd name="connsiteY0" fmla="*/ 5006962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292636 w 4664222"/>
              <a:gd name="connsiteY4" fmla="*/ 5006962 h 5145291"/>
              <a:gd name="connsiteX0" fmla="*/ 180922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80922 w 4664222"/>
              <a:gd name="connsiteY4" fmla="*/ 5139364 h 5145291"/>
              <a:gd name="connsiteX0" fmla="*/ 437451 w 4664222"/>
              <a:gd name="connsiteY0" fmla="*/ 4775259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437451 w 4664222"/>
              <a:gd name="connsiteY4" fmla="*/ 4775259 h 5145291"/>
              <a:gd name="connsiteX0" fmla="*/ 172647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72647 w 4664222"/>
              <a:gd name="connsiteY4" fmla="*/ 5139364 h 51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222" h="5145291">
                <a:moveTo>
                  <a:pt x="172647" y="5139364"/>
                </a:moveTo>
                <a:lnTo>
                  <a:pt x="0" y="1791"/>
                </a:lnTo>
                <a:lnTo>
                  <a:pt x="4658864" y="0"/>
                </a:lnTo>
                <a:cubicBezTo>
                  <a:pt x="4664788" y="1712338"/>
                  <a:pt x="4658298" y="3432953"/>
                  <a:pt x="4664222" y="5145291"/>
                </a:cubicBezTo>
                <a:lnTo>
                  <a:pt x="172647" y="5139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51865-6122-86A9-35BC-512DE0B85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8D2FA-AE84-8DDB-391F-EB4FAF4527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6EDDF-4D43-F19D-0624-78D56139A6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833AB4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211471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834634" y="0"/>
            <a:ext cx="5338326" cy="3785733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978696" y="3688321"/>
            <a:ext cx="5190894" cy="3939350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4539" y="2522458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9876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+ Image - Mustard">
    <p:bg>
      <p:bgPr>
        <a:solidFill>
          <a:srgbClr val="FAA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26AB98-9CB3-D0E1-EE6F-515E28859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55" y="714321"/>
            <a:ext cx="4410966" cy="69538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67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FADF643-ABE6-679C-68C3-F6AA3BC198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80000" y="762000"/>
            <a:ext cx="5080000" cy="61436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167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603244" indent="0">
              <a:buNone/>
              <a:defRPr/>
            </a:lvl2pPr>
          </a:lstStyle>
          <a:p>
            <a:pPr marL="190498" marR="0" lvl="0" indent="-190498" algn="ctr" defTabSz="761992" rtl="0" eaLnBrk="1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F291C8-DF2C-1FD0-C127-42F50358AA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1535" y="1772356"/>
            <a:ext cx="4410966" cy="5172303"/>
          </a:xfrm>
          <a:prstGeom prst="rect">
            <a:avLst/>
          </a:prstGeom>
        </p:spPr>
        <p:txBody>
          <a:bodyPr/>
          <a:lstStyle>
            <a:lvl1pPr marL="380996" marR="0" indent="-380996" algn="l" defTabSz="761992" rtl="0" eaLnBrk="1" fontAlgn="auto" latinLnBrk="0" hangingPunct="1">
              <a:lnSpc>
                <a:spcPct val="8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67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9243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DD2516-3FAE-8544-9319-C37624AB1C8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08691-EB91-FC3A-3CD5-04A81069EA4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473724" y="6594491"/>
            <a:ext cx="2346076" cy="6721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FF8D1-10E2-0F6D-57DF-99DB5BE25307}"/>
              </a:ext>
            </a:extLst>
          </p:cNvPr>
          <p:cNvCxnSpPr>
            <a:cxnSpLocks/>
          </p:cNvCxnSpPr>
          <p:nvPr userDrawn="1"/>
        </p:nvCxnSpPr>
        <p:spPr>
          <a:xfrm>
            <a:off x="358070" y="1116446"/>
            <a:ext cx="336903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5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7BE69-F46A-B949-8196-CE0E070DBE3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9AC7A-534D-8840-BF3D-C07E7B7D9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78E5C-8C71-5EFE-F838-7E126F552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D9DA15-2159-F6DD-3CEA-7B778B62AF62}"/>
              </a:ext>
            </a:extLst>
          </p:cNvPr>
          <p:cNvSpPr txBox="1"/>
          <p:nvPr/>
        </p:nvSpPr>
        <p:spPr>
          <a:xfrm>
            <a:off x="396338" y="2138457"/>
            <a:ext cx="4382806" cy="3026470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000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07995"/>
            <a:r>
              <a:rPr lang="en-GB" sz="2000" dirty="0">
                <a:solidFill>
                  <a:prstClr val="white"/>
                </a:solidFill>
                <a:latin typeface="Aptos" panose="02110004020202020204"/>
              </a:rPr>
              <a:t>Sign up to our online sessions and learn more about applying to university and student life.</a:t>
            </a:r>
          </a:p>
          <a:p>
            <a:pPr defTabSz="507995">
              <a:lnSpc>
                <a:spcPct val="50000"/>
              </a:lnSpc>
            </a:pPr>
            <a:endParaRPr lang="en-GB" sz="2000" dirty="0">
              <a:solidFill>
                <a:prstClr val="white"/>
              </a:solidFill>
              <a:latin typeface="Aptos" panose="02110004020202020204"/>
            </a:endParaRPr>
          </a:p>
          <a:p>
            <a:pPr defTabSz="507995"/>
            <a:r>
              <a:rPr lang="en-GB" sz="2000" dirty="0">
                <a:solidFill>
                  <a:prstClr val="white"/>
                </a:solidFill>
                <a:latin typeface="Aptos" panose="02110004020202020204"/>
              </a:rPr>
              <a:t>+ Tips on creating an online portfolio</a:t>
            </a:r>
          </a:p>
          <a:p>
            <a:pPr defTabSz="507995"/>
            <a:r>
              <a:rPr lang="en-GB" sz="2000" dirty="0">
                <a:solidFill>
                  <a:prstClr val="white"/>
                </a:solidFill>
                <a:latin typeface="Aptos" panose="02110004020202020204"/>
              </a:rPr>
              <a:t>+ Preparing for a university interview</a:t>
            </a:r>
          </a:p>
          <a:p>
            <a:pPr defTabSz="507995"/>
            <a:r>
              <a:rPr lang="en-GB" sz="2000" dirty="0">
                <a:solidFill>
                  <a:prstClr val="white"/>
                </a:solidFill>
                <a:latin typeface="Aptos" panose="02110004020202020204"/>
              </a:rPr>
              <a:t>+ Healthcare interview preparation</a:t>
            </a:r>
          </a:p>
          <a:p>
            <a:pPr defTabSz="507995"/>
            <a:r>
              <a:rPr lang="en-GB" sz="2000" dirty="0">
                <a:solidFill>
                  <a:prstClr val="white"/>
                </a:solidFill>
                <a:latin typeface="Aptos" panose="02110004020202020204"/>
              </a:rPr>
              <a:t>+ Student funding and finance explained</a:t>
            </a:r>
          </a:p>
          <a:p>
            <a:pPr defTabSz="507995"/>
            <a:r>
              <a:rPr lang="en-GB" sz="2000" dirty="0">
                <a:solidFill>
                  <a:prstClr val="white"/>
                </a:solidFill>
                <a:latin typeface="Aptos" panose="02110004020202020204"/>
              </a:rPr>
              <a:t>+ </a:t>
            </a:r>
            <a:r>
              <a:rPr lang="en-GB" sz="2000" b="1" dirty="0">
                <a:solidFill>
                  <a:prstClr val="white"/>
                </a:solidFill>
                <a:latin typeface="Aptos" panose="02110004020202020204"/>
              </a:rPr>
              <a:t>And more!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BB0715-4233-A9FC-7254-5C12DF7CD5E2}"/>
              </a:ext>
            </a:extLst>
          </p:cNvPr>
          <p:cNvGrpSpPr/>
          <p:nvPr/>
        </p:nvGrpSpPr>
        <p:grpSpPr>
          <a:xfrm>
            <a:off x="396339" y="750111"/>
            <a:ext cx="4382806" cy="1095616"/>
            <a:chOff x="720619" y="581301"/>
            <a:chExt cx="3589753" cy="5959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761B17-91B9-7D44-5BE3-C554164EE409}"/>
                </a:ext>
              </a:extLst>
            </p:cNvPr>
            <p:cNvSpPr/>
            <p:nvPr/>
          </p:nvSpPr>
          <p:spPr>
            <a:xfrm rot="21305725">
              <a:off x="721241" y="581301"/>
              <a:ext cx="3545047" cy="595986"/>
            </a:xfrm>
            <a:prstGeom prst="rect">
              <a:avLst/>
            </a:prstGeom>
            <a:solidFill>
              <a:srgbClr val="8640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7995"/>
              <a:endParaRPr lang="en-001" sz="20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62DF54-AA58-5C7C-6A8F-2E8E7861FA0A}"/>
                </a:ext>
              </a:extLst>
            </p:cNvPr>
            <p:cNvSpPr txBox="1"/>
            <p:nvPr/>
          </p:nvSpPr>
          <p:spPr>
            <a:xfrm rot="21318829">
              <a:off x="720619" y="625361"/>
              <a:ext cx="3589753" cy="502336"/>
            </a:xfrm>
            <a:prstGeom prst="rect">
              <a:avLst/>
            </a:prstGeom>
            <a:noFill/>
            <a:ln w="38100">
              <a:noFill/>
            </a:ln>
          </p:spPr>
          <p:txBody>
            <a:bodyPr rot="0" spcFirstLastPara="0" vertOverflow="overflow" horzOverflow="overflow" vert="horz" wrap="square" lIns="100000" tIns="50800" rIns="101600" bIns="508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507995"/>
              <a:r>
                <a:rPr lang="en-US" sz="2667" b="1" dirty="0">
                  <a:solidFill>
                    <a:prstClr val="white"/>
                  </a:solidFill>
                  <a:latin typeface="Aptos" panose="020B0004020202020204" pitchFamily="34" charset="0"/>
                </a:rPr>
                <a:t>Online advice events at the University of Brighton </a:t>
              </a:r>
              <a:endParaRPr lang="en-US" sz="2667" b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A30F51-CA8D-69D5-7488-86201056FA03}"/>
              </a:ext>
            </a:extLst>
          </p:cNvPr>
          <p:cNvGrpSpPr/>
          <p:nvPr/>
        </p:nvGrpSpPr>
        <p:grpSpPr>
          <a:xfrm>
            <a:off x="534292" y="5385893"/>
            <a:ext cx="4053834" cy="1849251"/>
            <a:chOff x="1804255" y="4487159"/>
            <a:chExt cx="3721567" cy="16558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95290-366C-D613-75EA-127F2D20F5F3}"/>
                </a:ext>
              </a:extLst>
            </p:cNvPr>
            <p:cNvSpPr/>
            <p:nvPr/>
          </p:nvSpPr>
          <p:spPr>
            <a:xfrm>
              <a:off x="1804255" y="4487159"/>
              <a:ext cx="3721567" cy="1655855"/>
            </a:xfrm>
            <a:prstGeom prst="rect">
              <a:avLst/>
            </a:prstGeom>
            <a:solidFill>
              <a:srgbClr val="8640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7995"/>
              <a:endParaRPr lang="en-001" sz="20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5" name="Picture 4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DF5176D1-3610-4A8B-249E-F8F8B0E4D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7585" y="4607502"/>
              <a:ext cx="1440000" cy="14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89174F-6086-F79B-87C4-6F0A6C1E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918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83118">
              <a:off x="3445306" y="4593683"/>
              <a:ext cx="1847821" cy="1385866"/>
            </a:xfrm>
            <a:prstGeom prst="rect">
              <a:avLst/>
            </a:prstGeom>
            <a:scene3d>
              <a:camera prst="orthographicFront">
                <a:rot lat="21299999" lon="21599992" rev="0"/>
              </a:camera>
              <a:lightRig rig="threePt" dir="t"/>
            </a:scene3d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09CCE57-446A-C064-E489-C3CE3D71E05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 collage of people using computers&#10;&#10;AI-generated content may be incorrect.">
            <a:extLst>
              <a:ext uri="{FF2B5EF4-FFF2-40B4-BE49-F238E27FC236}">
                <a16:creationId xmlns:a16="http://schemas.microsoft.com/office/drawing/2014/main" id="{88B43F9C-5FD1-3BDC-B4B8-5E9C52A5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66" y="-30505"/>
            <a:ext cx="5335448" cy="58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1478E9C3-F7B2-D3B8-331D-A1C1DB4D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24" y="748513"/>
            <a:ext cx="2752056" cy="12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ccepting your ucas offer">
            <a:extLst>
              <a:ext uri="{FF2B5EF4-FFF2-40B4-BE49-F238E27FC236}">
                <a16:creationId xmlns:a16="http://schemas.microsoft.com/office/drawing/2014/main" id="{051478EF-ECA7-608D-7DA4-45923FBC0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6266" y="5820000"/>
            <a:ext cx="26339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Two nursing students interacting with a dummy baby in a cot">
            <a:extLst>
              <a:ext uri="{FF2B5EF4-FFF2-40B4-BE49-F238E27FC236}">
                <a16:creationId xmlns:a16="http://schemas.microsoft.com/office/drawing/2014/main" id="{70972D05-0ADD-211F-2FD2-43C3BA89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64" y="5820000"/>
            <a:ext cx="26339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27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F00736-1C76-88F9-CE2B-CCE8CFC8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28" y="1488240"/>
            <a:ext cx="4956842" cy="521536"/>
          </a:xfrm>
        </p:spPr>
        <p:txBody>
          <a:bodyPr lIns="76200" tIns="38100" rIns="76200" bIns="38100" anchor="t">
            <a:noAutofit/>
          </a:bodyPr>
          <a:lstStyle/>
          <a:p>
            <a:r>
              <a:rPr lang="en-GB">
                <a:latin typeface="Impact"/>
              </a:rPr>
              <a:t>Forthcoming EVENTS</a:t>
            </a:r>
            <a:endParaRPr lang="en-GB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F99AA75-1844-D2C6-4A55-958D624065D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l="2" r="2"/>
          <a:stretch>
            <a:fillRect/>
          </a:stretch>
        </p:blipFill>
        <p:spPr>
          <a:xfrm>
            <a:off x="5080001" y="1352551"/>
            <a:ext cx="4959350" cy="44577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79F115-8AEB-FFFD-D413-3BC7CB9EAE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0652" y="2046613"/>
            <a:ext cx="4641850" cy="4125032"/>
          </a:xfrm>
        </p:spPr>
        <p:txBody>
          <a:bodyPr lIns="76200" tIns="38100" rIns="76200" bIns="38100" anchor="t"/>
          <a:lstStyle/>
          <a:p>
            <a:pPr marL="0" indent="0">
              <a:buNone/>
            </a:pPr>
            <a:endParaRPr lang="en-GB" sz="2000" b="1">
              <a:latin typeface="Arial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 b="1" dirty="0">
                <a:latin typeface="Arial"/>
                <a:ea typeface="Calibri"/>
                <a:cs typeface="Calibri"/>
              </a:rPr>
              <a:t>MINI UNDERGRADUATE OPEN DAY</a:t>
            </a:r>
            <a:endParaRPr lang="en-GB" dirty="0"/>
          </a:p>
          <a:p>
            <a:pPr marL="0" indent="0">
              <a:buNone/>
            </a:pPr>
            <a:r>
              <a:rPr lang="en-GB" sz="1667" b="1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Wednesday 17 December 2025, 11am - 2pm</a:t>
            </a:r>
          </a:p>
          <a:p>
            <a:r>
              <a:rPr lang="en-GB" sz="1667" b="1" dirty="0">
                <a:latin typeface="Arial"/>
                <a:ea typeface="Calibri"/>
                <a:cs typeface="Calibri"/>
              </a:rPr>
              <a:t>Cheltenham and Gloucester Campuses</a:t>
            </a:r>
          </a:p>
          <a:p>
            <a:r>
              <a:rPr lang="en-GB" sz="1667" dirty="0">
                <a:latin typeface="Arial"/>
                <a:ea typeface="Calibri"/>
                <a:cs typeface="Calibri"/>
              </a:rPr>
              <a:t>Bring your students who are still considering their options or finalising their choices </a:t>
            </a:r>
          </a:p>
          <a:p>
            <a:endParaRPr lang="en-GB" sz="1667">
              <a:latin typeface="Arial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 b="1" dirty="0">
                <a:latin typeface="Calibri"/>
                <a:ea typeface="Calibri"/>
                <a:cs typeface="Calibri"/>
              </a:rPr>
              <a:t>GEOGRAPHY &amp; BIOSCIENCES EXPO DAY</a:t>
            </a:r>
            <a:endParaRPr lang="en-GB" dirty="0"/>
          </a:p>
          <a:p>
            <a:pPr marL="0" indent="0">
              <a:buNone/>
            </a:pPr>
            <a:r>
              <a:rPr lang="en-GB" sz="1667" b="1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Friday 23 January 2026, 10:30am-2:30pm</a:t>
            </a:r>
            <a:endParaRPr lang="en-GB" sz="1667" b="1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67" b="1" dirty="0">
                <a:latin typeface="Arial"/>
                <a:ea typeface="Calibri"/>
                <a:cs typeface="Calibri"/>
              </a:rPr>
              <a:t>Francis Close Hall Campus, Cheltenham</a:t>
            </a:r>
            <a:endParaRPr lang="en-GB" sz="1667" b="1" dirty="0"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67" dirty="0">
                <a:latin typeface="Arial"/>
                <a:ea typeface="Calibri"/>
                <a:cs typeface="Calibri"/>
              </a:rPr>
              <a:t>An inspiring day of pioneering university research in Biosciences and Geography</a:t>
            </a:r>
            <a:endParaRPr lang="en-GB" sz="1667" dirty="0"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67">
              <a:latin typeface="Arial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 b="1" dirty="0">
                <a:latin typeface="+mn-lt"/>
                <a:ea typeface="Calibri"/>
                <a:cs typeface="Calibri"/>
              </a:rPr>
              <a:t>BOOK www.glos.ac.uk/outreach</a:t>
            </a:r>
            <a:endParaRPr lang="en-GB" sz="2000" dirty="0"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en-GB" sz="1667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67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br>
              <a:rPr lang="en-GB" sz="1667" b="1" dirty="0"/>
            </a:br>
            <a:endParaRPr lang="en-GB" sz="1667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03EC7-94DA-66B1-1B3B-FC615DAC28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1475" y="5910414"/>
            <a:ext cx="1924572" cy="5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0CDDF01-6A3A-B8E6-5B92-7FB2983B59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460" b="9460"/>
          <a:stretch/>
        </p:blipFill>
        <p:spPr>
          <a:xfrm>
            <a:off x="0" y="0"/>
            <a:ext cx="10160000" cy="634823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A374C-AE52-9C58-5DDF-1F6B164D13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9248" y="350863"/>
            <a:ext cx="9326930" cy="5679337"/>
          </a:xfrm>
        </p:spPr>
        <p:txBody>
          <a:bodyPr lIns="200000" tIns="160000" rIns="101600" bIns="50800" anchor="t"/>
          <a:lstStyle/>
          <a:p>
            <a:pPr algn="r"/>
            <a:r>
              <a:rPr lang="en-GB" sz="4889" dirty="0">
                <a:latin typeface="Times New Roman"/>
                <a:cs typeface="Times New Roman"/>
              </a:rPr>
              <a:t>Leeds Futures</a:t>
            </a:r>
            <a:endParaRPr lang="en-US"/>
          </a:p>
          <a:p>
            <a:endParaRPr lang="en-GB" sz="2000" b="0" dirty="0">
              <a:latin typeface="Calibri"/>
              <a:ea typeface="Calibri"/>
              <a:cs typeface="Calibri"/>
            </a:endParaRPr>
          </a:p>
          <a:p>
            <a:pPr marL="761992" indent="-761992">
              <a:buChar char="•"/>
            </a:pPr>
            <a:endParaRPr lang="en-GB" sz="2000" dirty="0"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AB1A2-909F-16AC-B958-C4DF3908D1EB}"/>
              </a:ext>
            </a:extLst>
          </p:cNvPr>
          <p:cNvSpPr txBox="1"/>
          <p:nvPr/>
        </p:nvSpPr>
        <p:spPr>
          <a:xfrm>
            <a:off x="484716" y="2292349"/>
            <a:ext cx="6737349" cy="3441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16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Develop your knowledge and understanding in your subject of interest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Learn what is involved in studying at university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Attend taster lectures, seminars and practical sessions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Meet current students and academics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Get to know the University campus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Benefit from support up to the point of applying to university </a:t>
            </a:r>
          </a:p>
          <a:p>
            <a:pPr marL="380996" indent="-380996" defTabSz="1015990">
              <a:lnSpc>
                <a:spcPct val="90000"/>
              </a:lnSpc>
              <a:spcBef>
                <a:spcPts val="1111"/>
              </a:spcBef>
              <a:buFont typeface="Arial,Sans-Serif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Find out about career opportunities after university </a:t>
            </a:r>
            <a:endParaRPr lang="en-GB" sz="200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2966-9C26-D9E4-AAB7-A10580D5BE38}"/>
              </a:ext>
            </a:extLst>
          </p:cNvPr>
          <p:cNvSpPr txBox="1"/>
          <p:nvPr/>
        </p:nvSpPr>
        <p:spPr>
          <a:xfrm>
            <a:off x="539750" y="520699"/>
            <a:ext cx="4745567" cy="1470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16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15990"/>
            <a:r>
              <a:rPr lang="en-GB" sz="2222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Are you a Year 12 or Level 1 student? Interested in getting a taste of what it's like to study a particular subject at the University of Leeds?</a:t>
            </a:r>
            <a:r>
              <a:rPr lang="en-GB" sz="2000" dirty="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 </a:t>
            </a: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7C75C54-1D84-3924-A20C-9801BFF1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3962400"/>
            <a:ext cx="2222500" cy="2222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ADABD6-125B-D21D-FB0F-D2663806963B}"/>
              </a:ext>
            </a:extLst>
          </p:cNvPr>
          <p:cNvSpPr/>
          <p:nvPr/>
        </p:nvSpPr>
        <p:spPr>
          <a:xfrm>
            <a:off x="7219950" y="3522134"/>
            <a:ext cx="2921000" cy="586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5990"/>
            <a:r>
              <a:rPr lang="en-GB" sz="2000" b="1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Find out more or apply</a:t>
            </a:r>
            <a:endParaRPr lang="en-GB" sz="2000" b="1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22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29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Education Outreach 1">
      <a:dk1>
        <a:srgbClr val="000000"/>
      </a:dk1>
      <a:lt1>
        <a:srgbClr val="FFFFFF"/>
      </a:lt1>
      <a:dk2>
        <a:srgbClr val="202020"/>
      </a:dk2>
      <a:lt2>
        <a:srgbClr val="EFEAE6"/>
      </a:lt2>
      <a:accent1>
        <a:srgbClr val="CC3C49"/>
      </a:accent1>
      <a:accent2>
        <a:srgbClr val="FF5E71"/>
      </a:accent2>
      <a:accent3>
        <a:srgbClr val="FF858D"/>
      </a:accent3>
      <a:accent4>
        <a:srgbClr val="FFA8A8"/>
      </a:accent4>
      <a:accent5>
        <a:srgbClr val="910000"/>
      </a:accent5>
      <a:accent6>
        <a:srgbClr val="FF4E36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334</Words>
  <Application>Microsoft Office PowerPoint</Application>
  <PresentationFormat>Custom</PresentationFormat>
  <Paragraphs>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Aptos</vt:lpstr>
      <vt:lpstr>Aptos Display</vt:lpstr>
      <vt:lpstr>Arial</vt:lpstr>
      <vt:lpstr>Arial,Sans-Serif</vt:lpstr>
      <vt:lpstr>Calibri</vt:lpstr>
      <vt:lpstr>Corbel</vt:lpstr>
      <vt:lpstr>Helvetica</vt:lpstr>
      <vt:lpstr>Impact</vt:lpstr>
      <vt:lpstr>Montserrat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2_Office Theme</vt:lpstr>
      <vt:lpstr>3_Office Theme</vt:lpstr>
      <vt:lpstr>6_Office Theme</vt:lpstr>
      <vt:lpstr>4_Office Theme</vt:lpstr>
      <vt:lpstr>Location &amp; Campuses</vt:lpstr>
      <vt:lpstr>PowerPoint Presentation</vt:lpstr>
      <vt:lpstr>PowerPoint Presentation</vt:lpstr>
      <vt:lpstr>Forthcoming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2025-11-27T12:07:09Z</dcterms:modified>
  <dc:language/>
</cp:coreProperties>
</file>