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53" r:id="rId5"/>
    <p:sldMasterId id="2147483813" r:id="rId6"/>
    <p:sldMasterId id="2147483848" r:id="rId7"/>
  </p:sldMasterIdLst>
  <p:notesMasterIdLst>
    <p:notesMasterId r:id="rId20"/>
  </p:notesMasterIdLst>
  <p:sldIdLst>
    <p:sldId id="256" r:id="rId8"/>
    <p:sldId id="765" r:id="rId9"/>
    <p:sldId id="421" r:id="rId10"/>
    <p:sldId id="766" r:id="rId11"/>
    <p:sldId id="259" r:id="rId12"/>
    <p:sldId id="764" r:id="rId13"/>
    <p:sldId id="273" r:id="rId14"/>
    <p:sldId id="761" r:id="rId15"/>
    <p:sldId id="756" r:id="rId16"/>
    <p:sldId id="754" r:id="rId17"/>
    <p:sldId id="751" r:id="rId18"/>
    <p:sldId id="257" r:id="rId19"/>
  </p:sldIdLst>
  <p:sldSz cx="10160000" cy="7620000"/>
  <p:notesSz cx="7559675" cy="106918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297AD-407D-1A46-90BD-CE7907F3E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90D9-946C-F447-A007-CD62FC879A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0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834634" y="0"/>
            <a:ext cx="5338326" cy="3785733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978696" y="3688321"/>
            <a:ext cx="5190894" cy="3939350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4539" y="2522458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20730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 + Small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DA6EE-2E06-992C-7FD5-792BC366F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54" y="464004"/>
            <a:ext cx="6567776" cy="69538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89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EA3836A-C2F4-7C10-10F6-683AA80E17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47036" y="464000"/>
            <a:ext cx="3012966" cy="6554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889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804325" indent="0">
              <a:buNone/>
              <a:defRPr/>
            </a:lvl2pPr>
          </a:lstStyle>
          <a:p>
            <a:pPr marL="253997" marR="0" lvl="0" indent="-253997" algn="ctr" defTabSz="1015990" rtl="0" eaLnBrk="1" latinLnBrk="0" hangingPunct="1">
              <a:lnSpc>
                <a:spcPct val="90000"/>
              </a:lnSpc>
              <a:spcBef>
                <a:spcPts val="1111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573D9F1-17F3-CF74-5469-333D2E0DBC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1534" y="1522036"/>
            <a:ext cx="6567776" cy="5496540"/>
          </a:xfrm>
          <a:prstGeom prst="rect">
            <a:avLst/>
          </a:prstGeom>
        </p:spPr>
        <p:txBody>
          <a:bodyPr/>
          <a:lstStyle>
            <a:lvl1pPr marL="507995" marR="0" indent="-507995" algn="l" defTabSz="1015990" rtl="0" eaLnBrk="1" fontAlgn="auto" latinLnBrk="0" hangingPunct="1">
              <a:lnSpc>
                <a:spcPct val="80000"/>
              </a:lnSpc>
              <a:spcBef>
                <a:spcPts val="11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89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2193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5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1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7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9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32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23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5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3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3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28" r:id="rId2"/>
    <p:sldLayoutId id="2147483847" r:id="rId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E1995F-3155-4231-8244-E331E39AE153}" type="datetimeFigureOut">
              <a:rPr lang="en-GB" smtClean="0"/>
              <a:t>09/04/2026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.png"/><Relationship Id="rId4" Type="http://schemas.openxmlformats.org/officeDocument/2006/relationships/hyperlink" Target="https://www.glos.ac.uk/event/connect-highe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CB11F-CE44-5B01-2A36-F05BEA05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89" y="1713186"/>
            <a:ext cx="2361126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4F565E-45D8-D228-CF69-96FE8F093E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56DF33-B7E7-505B-76D7-0A01667E688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5887978-34C8-35EE-D5A9-D913E79A6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3" r="-242" b="-86"/>
          <a:stretch>
            <a:fillRect/>
          </a:stretch>
        </p:blipFill>
        <p:spPr>
          <a:xfrm>
            <a:off x="4834633" y="-1"/>
            <a:ext cx="6610298" cy="7308646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CFF4-5D76-9756-A175-172CB23CC6CA}"/>
              </a:ext>
            </a:extLst>
          </p:cNvPr>
          <p:cNvSpPr txBox="1"/>
          <p:nvPr/>
        </p:nvSpPr>
        <p:spPr>
          <a:xfrm>
            <a:off x="458735" y="2176510"/>
            <a:ext cx="4482519" cy="437754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000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778" dirty="0">
                <a:solidFill>
                  <a:schemeClr val="bg1"/>
                </a:solidFill>
                <a:latin typeface="Aptos" panose="020B0004020202020204" pitchFamily="34" charset="0"/>
              </a:rPr>
              <a:t>Want to see what university subjects are really like? </a:t>
            </a:r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</a:rPr>
              <a:t>Book your place </a:t>
            </a:r>
            <a:r>
              <a:rPr lang="en-GB" sz="1778" dirty="0">
                <a:solidFill>
                  <a:schemeClr val="bg1"/>
                </a:solidFill>
                <a:latin typeface="Aptos" panose="020B0004020202020204" pitchFamily="34" charset="0"/>
              </a:rPr>
              <a:t>on an online taster session and explore exciting topics with our academics.</a:t>
            </a:r>
          </a:p>
          <a:p>
            <a:endParaRPr lang="en-GB" sz="1111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Psychology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Pharmacy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Media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Podiatry and Physiotherapy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Product Design/Design Engineering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Space Law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Geography and the environment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Politics and Philosophy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Midwifery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Business and Marketing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Architecture</a:t>
            </a:r>
            <a:endParaRPr lang="en-GB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3A532-93D7-A047-1F94-FCEB66FCCB31}"/>
              </a:ext>
            </a:extLst>
          </p:cNvPr>
          <p:cNvSpPr/>
          <p:nvPr/>
        </p:nvSpPr>
        <p:spPr>
          <a:xfrm rot="21305725">
            <a:off x="580831" y="597787"/>
            <a:ext cx="4319419" cy="1323978"/>
          </a:xfrm>
          <a:prstGeom prst="rect">
            <a:avLst/>
          </a:prstGeom>
          <a:solidFill>
            <a:srgbClr val="8640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56" b="1" dirty="0">
                <a:solidFill>
                  <a:schemeClr val="bg1"/>
                </a:solidFill>
                <a:latin typeface="Aptos" panose="020B0004020202020204" pitchFamily="34" charset="0"/>
              </a:rPr>
              <a:t>Online subject taster events at the University of Brighton</a:t>
            </a:r>
            <a:endParaRPr lang="en-001" sz="255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659D0-6645-0723-6748-0985865A3456}"/>
              </a:ext>
            </a:extLst>
          </p:cNvPr>
          <p:cNvSpPr/>
          <p:nvPr/>
        </p:nvSpPr>
        <p:spPr>
          <a:xfrm>
            <a:off x="4948939" y="5396846"/>
            <a:ext cx="5220651" cy="2242983"/>
          </a:xfrm>
          <a:prstGeom prst="rect">
            <a:avLst/>
          </a:prstGeom>
          <a:solidFill>
            <a:srgbClr val="EC6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2000"/>
          </a:p>
        </p:txBody>
      </p:sp>
      <p:pic>
        <p:nvPicPr>
          <p:cNvPr id="20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76CD459B-02DA-EF27-F2F9-5192ECA7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04" y="499201"/>
            <a:ext cx="3764030" cy="17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4BC3BD-DDAD-1EA3-67AF-73A590D8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02" y="5570175"/>
            <a:ext cx="1916548" cy="19038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C271C2-69A8-268C-09C2-3FABC738A1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91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3118">
            <a:off x="7405896" y="5509251"/>
            <a:ext cx="2532611" cy="2020534"/>
          </a:xfrm>
          <a:prstGeom prst="rect">
            <a:avLst/>
          </a:prstGeom>
          <a:scene3d>
            <a:camera prst="orthographicFront">
              <a:rot lat="21299999" lon="21599992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6148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D26F-D697-0AFB-AF85-8ECB840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4" y="302384"/>
            <a:ext cx="7226593" cy="712448"/>
          </a:xfrm>
        </p:spPr>
        <p:txBody>
          <a:bodyPr vert="horz" lIns="101600" tIns="50800" rIns="101600" bIns="50800" rtlCol="0" anchor="t">
            <a:noAutofit/>
          </a:bodyPr>
          <a:lstStyle/>
          <a:p>
            <a:r>
              <a:rPr lang="en-GB" sz="5333" dirty="0">
                <a:latin typeface="Impact"/>
              </a:rPr>
              <a:t>Connect Higher </a:t>
            </a:r>
            <a:endParaRPr lang="en-GB" dirty="0">
              <a:latin typeface="Impac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30AD4F-4071-C214-89C7-77CEF70BBAB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34708" r="34708"/>
          <a:stretch>
            <a:fillRect/>
          </a:stretch>
        </p:blipFill>
        <p:spPr>
          <a:xfrm>
            <a:off x="7001893" y="341321"/>
            <a:ext cx="3012966" cy="655457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BC3B1-A5C5-E648-BC83-1F8BA59596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5144" y="1390953"/>
            <a:ext cx="7335644" cy="4826000"/>
          </a:xfrm>
        </p:spPr>
        <p:txBody>
          <a:bodyPr vert="horz" lIns="101600" tIns="50800" rIns="101600" bIns="5080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Friday 12</a:t>
            </a:r>
            <a:r>
              <a:rPr lang="en-GB" b="1" baseline="30000" dirty="0">
                <a:latin typeface="Arial"/>
                <a:cs typeface="Arial"/>
              </a:rPr>
              <a:t>th</a:t>
            </a:r>
            <a:r>
              <a:rPr lang="en-GB" b="1" dirty="0">
                <a:latin typeface="Arial"/>
                <a:cs typeface="Arial"/>
              </a:rPr>
              <a:t> June 10am – 2:30pm</a:t>
            </a:r>
            <a:endParaRPr lang="en-US" dirty="0"/>
          </a:p>
          <a:p>
            <a:pPr marL="0" indent="0">
              <a:buNone/>
            </a:pPr>
            <a:r>
              <a:rPr lang="en-US" sz="1333" b="1" dirty="0">
                <a:latin typeface="Arial"/>
                <a:cs typeface="Arial"/>
              </a:rPr>
              <a:t>Suitable for Years 12s (or equivalent)</a:t>
            </a:r>
            <a:endParaRPr lang="en-US" dirty="0"/>
          </a:p>
          <a:p>
            <a:pPr marL="0" indent="0">
              <a:buNone/>
            </a:pPr>
            <a:r>
              <a:rPr lang="en-US" sz="1333" i="1" dirty="0" err="1">
                <a:latin typeface="Arial"/>
                <a:cs typeface="Arial"/>
              </a:rPr>
              <a:t>Oxstalls</a:t>
            </a:r>
            <a:r>
              <a:rPr lang="en-US" sz="1333" i="1" dirty="0">
                <a:latin typeface="Arial"/>
                <a:cs typeface="Arial"/>
              </a:rPr>
              <a:t> Campus, Gloucester &amp; Park Campus, Cheltenham</a:t>
            </a:r>
            <a:endParaRPr lang="en-US" sz="20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78" dirty="0">
                <a:latin typeface="Arial"/>
                <a:cs typeface="Arial"/>
              </a:rPr>
              <a:t>This event is all about supporting students to connect with higher education. The open day style experience means students </a:t>
            </a:r>
            <a:r>
              <a:rPr lang="en-US" sz="1778">
                <a:latin typeface="Arial"/>
                <a:cs typeface="Arial"/>
              </a:rPr>
              <a:t>choose  from a range of sessions that best support their interests and </a:t>
            </a:r>
            <a:r>
              <a:rPr lang="en-US" sz="1778" dirty="0">
                <a:latin typeface="Arial"/>
                <a:cs typeface="Arial"/>
              </a:rPr>
              <a:t>progression needs.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1778" b="1" dirty="0">
                <a:latin typeface="Arial"/>
                <a:cs typeface="Arial"/>
              </a:rPr>
              <a:t>Campus Tours with Student Ambassadors</a:t>
            </a:r>
          </a:p>
          <a:p>
            <a:r>
              <a:rPr lang="en-US" sz="1778" b="1" dirty="0">
                <a:latin typeface="Arial"/>
                <a:cs typeface="Arial"/>
              </a:rPr>
              <a:t>Student Life Talks &amp; Live Q&amp;A</a:t>
            </a:r>
          </a:p>
          <a:p>
            <a:r>
              <a:rPr lang="en-US" sz="1778" b="1" dirty="0">
                <a:latin typeface="Arial"/>
                <a:cs typeface="Arial"/>
              </a:rPr>
              <a:t>Subject Tasters and Workshops with Academic Staff</a:t>
            </a:r>
          </a:p>
          <a:p>
            <a:r>
              <a:rPr lang="en-US" sz="1778" b="1" dirty="0">
                <a:latin typeface="Arial"/>
                <a:cs typeface="Arial"/>
              </a:rPr>
              <a:t>University Information Sessions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University Essentials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Personal Statement Top Tips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Affording University Life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Choosing your University and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40E2E-EA5D-217D-26FF-E07E33C0C456}"/>
              </a:ext>
            </a:extLst>
          </p:cNvPr>
          <p:cNvSpPr txBox="1"/>
          <p:nvPr/>
        </p:nvSpPr>
        <p:spPr>
          <a:xfrm>
            <a:off x="145145" y="6229050"/>
            <a:ext cx="7001891" cy="1333698"/>
          </a:xfrm>
          <a:prstGeom prst="rect">
            <a:avLst/>
          </a:prstGeom>
          <a:noFill/>
        </p:spPr>
        <p:txBody>
          <a:bodyPr wrap="square" lIns="101600" tIns="50800" rIns="101600" bIns="50800" rtlCol="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*CPD and Networking opportunity for staff accompanying students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Book via the </a:t>
            </a:r>
            <a:r>
              <a:rPr lang="en-GB" sz="2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GB" sz="2000" b="1" dirty="0">
                <a:solidFill>
                  <a:schemeClr val="bg1"/>
                </a:solidFill>
              </a:rPr>
              <a:t> or by emailing outreach@glos.ac.uk</a:t>
            </a:r>
            <a:endParaRPr lang="en-GB" sz="20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AACD9-DE38-7B5C-1D03-8C22BFA74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013" y="5827535"/>
            <a:ext cx="2874718" cy="7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B1AC5-8FA7-B6DA-0CA6-3A543119D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1016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0181167" cy="7620000"/>
            <a:chOff x="0" y="0"/>
            <a:chExt cx="24711026" cy="15468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11025" cy="15468600"/>
            </a:xfrm>
            <a:custGeom>
              <a:avLst/>
              <a:gdLst/>
              <a:ahLst/>
              <a:cxnLst/>
              <a:rect l="l" t="t" r="r" b="b"/>
              <a:pathLst>
                <a:path w="24711025" h="15468600">
                  <a:moveTo>
                    <a:pt x="0" y="0"/>
                  </a:moveTo>
                  <a:lnTo>
                    <a:pt x="24711025" y="0"/>
                  </a:lnTo>
                  <a:lnTo>
                    <a:pt x="24711025" y="15468600"/>
                  </a:lnTo>
                  <a:lnTo>
                    <a:pt x="0" y="154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"/>
              </a:stretch>
            </a:blipFill>
          </p:spPr>
          <p:txBody>
            <a:bodyPr/>
            <a:lstStyle/>
            <a:p>
              <a:endParaRPr lang="en-GB" sz="10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433803" y="1083281"/>
            <a:ext cx="1747366" cy="1098429"/>
            <a:chOff x="0" y="0"/>
            <a:chExt cx="3727450" cy="2343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7450" cy="2343150"/>
            </a:xfrm>
            <a:custGeom>
              <a:avLst/>
              <a:gdLst/>
              <a:ahLst/>
              <a:cxnLst/>
              <a:rect l="l" t="t" r="r" b="b"/>
              <a:pathLst>
                <a:path w="3727450" h="2343150">
                  <a:moveTo>
                    <a:pt x="0" y="0"/>
                  </a:moveTo>
                  <a:lnTo>
                    <a:pt x="3727450" y="0"/>
                  </a:lnTo>
                  <a:lnTo>
                    <a:pt x="3727450" y="2343150"/>
                  </a:lnTo>
                  <a:lnTo>
                    <a:pt x="0" y="2343150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GB" sz="10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67018" y="4850721"/>
            <a:ext cx="1171402" cy="1171402"/>
          </a:xfrm>
          <a:custGeom>
            <a:avLst/>
            <a:gdLst/>
            <a:ahLst/>
            <a:cxnLst/>
            <a:rect l="l" t="t" r="r" b="b"/>
            <a:pathLst>
              <a:path w="2108523" h="2108523">
                <a:moveTo>
                  <a:pt x="0" y="0"/>
                </a:moveTo>
                <a:lnTo>
                  <a:pt x="2108523" y="0"/>
                </a:lnTo>
                <a:lnTo>
                  <a:pt x="2108523" y="2108523"/>
                </a:lnTo>
                <a:lnTo>
                  <a:pt x="0" y="21085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61412" y="4942813"/>
            <a:ext cx="987219" cy="987219"/>
            <a:chOff x="0" y="0"/>
            <a:chExt cx="4562910" cy="45629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62856" cy="4562856"/>
            </a:xfrm>
            <a:custGeom>
              <a:avLst/>
              <a:gdLst/>
              <a:ahLst/>
              <a:cxnLst/>
              <a:rect l="l" t="t" r="r" b="b"/>
              <a:pathLst>
                <a:path w="4562856" h="4562856">
                  <a:moveTo>
                    <a:pt x="0" y="0"/>
                  </a:moveTo>
                  <a:lnTo>
                    <a:pt x="4562856" y="0"/>
                  </a:lnTo>
                  <a:lnTo>
                    <a:pt x="4562856" y="4562856"/>
                  </a:lnTo>
                  <a:lnTo>
                    <a:pt x="0" y="4562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000"/>
            </a:p>
          </p:txBody>
        </p:sp>
      </p:grpSp>
      <p:sp>
        <p:nvSpPr>
          <p:cNvPr id="9" name="Freeform 9"/>
          <p:cNvSpPr/>
          <p:nvPr/>
        </p:nvSpPr>
        <p:spPr>
          <a:xfrm>
            <a:off x="-107752" y="153219"/>
            <a:ext cx="3714439" cy="1693217"/>
          </a:xfrm>
          <a:custGeom>
            <a:avLst/>
            <a:gdLst/>
            <a:ahLst/>
            <a:cxnLst/>
            <a:rect l="l" t="t" r="r" b="b"/>
            <a:pathLst>
              <a:path w="2820145" h="1345472">
                <a:moveTo>
                  <a:pt x="0" y="0"/>
                </a:moveTo>
                <a:lnTo>
                  <a:pt x="2820146" y="0"/>
                </a:lnTo>
                <a:lnTo>
                  <a:pt x="2820146" y="1345473"/>
                </a:lnTo>
                <a:lnTo>
                  <a:pt x="0" y="13454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sp>
        <p:nvSpPr>
          <p:cNvPr id="10" name="Freeform 10"/>
          <p:cNvSpPr/>
          <p:nvPr/>
        </p:nvSpPr>
        <p:spPr>
          <a:xfrm>
            <a:off x="4625831" y="3464298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60" y="0"/>
                </a:lnTo>
                <a:lnTo>
                  <a:pt x="2141260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415" y="3454067"/>
            <a:ext cx="1210054" cy="121005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717252" y="3554905"/>
            <a:ext cx="1008379" cy="1008379"/>
            <a:chOff x="0" y="0"/>
            <a:chExt cx="274898" cy="274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0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2344"/>
                </a:lnSpc>
              </a:pPr>
              <a:endParaRPr sz="10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48831" y="3421874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14" y="3411644"/>
            <a:ext cx="1210054" cy="121005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640252" y="3512482"/>
            <a:ext cx="1008379" cy="1008379"/>
            <a:chOff x="0" y="0"/>
            <a:chExt cx="274898" cy="2748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0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2344"/>
                </a:lnSpc>
              </a:pPr>
              <a:endParaRPr sz="1000"/>
            </a:p>
          </p:txBody>
        </p:sp>
      </p:grpSp>
      <p:sp>
        <p:nvSpPr>
          <p:cNvPr id="20" name="Freeform 20"/>
          <p:cNvSpPr/>
          <p:nvPr/>
        </p:nvSpPr>
        <p:spPr>
          <a:xfrm>
            <a:off x="741983" y="3726093"/>
            <a:ext cx="803286" cy="573010"/>
          </a:xfrm>
          <a:custGeom>
            <a:avLst/>
            <a:gdLst/>
            <a:ahLst/>
            <a:cxnLst/>
            <a:rect l="l" t="t" r="r" b="b"/>
            <a:pathLst>
              <a:path w="1445913" h="1031418">
                <a:moveTo>
                  <a:pt x="0" y="0"/>
                </a:moveTo>
                <a:lnTo>
                  <a:pt x="1445913" y="0"/>
                </a:lnTo>
                <a:lnTo>
                  <a:pt x="1445913" y="1031418"/>
                </a:lnTo>
                <a:lnTo>
                  <a:pt x="0" y="1031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sp>
        <p:nvSpPr>
          <p:cNvPr id="21" name="Freeform 21"/>
          <p:cNvSpPr/>
          <p:nvPr/>
        </p:nvSpPr>
        <p:spPr>
          <a:xfrm>
            <a:off x="8237557" y="6411809"/>
            <a:ext cx="1943611" cy="1208191"/>
          </a:xfrm>
          <a:custGeom>
            <a:avLst/>
            <a:gdLst/>
            <a:ahLst/>
            <a:cxnLst/>
            <a:rect l="l" t="t" r="r" b="b"/>
            <a:pathLst>
              <a:path w="3498500" h="2174743">
                <a:moveTo>
                  <a:pt x="0" y="0"/>
                </a:moveTo>
                <a:lnTo>
                  <a:pt x="3498500" y="0"/>
                </a:lnTo>
                <a:lnTo>
                  <a:pt x="3498500" y="2174743"/>
                </a:lnTo>
                <a:lnTo>
                  <a:pt x="0" y="2174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sp>
        <p:nvSpPr>
          <p:cNvPr id="22" name="Freeform 22"/>
          <p:cNvSpPr/>
          <p:nvPr/>
        </p:nvSpPr>
        <p:spPr>
          <a:xfrm>
            <a:off x="4728968" y="3559467"/>
            <a:ext cx="996662" cy="1006884"/>
          </a:xfrm>
          <a:custGeom>
            <a:avLst/>
            <a:gdLst/>
            <a:ahLst/>
            <a:cxnLst/>
            <a:rect l="l" t="t" r="r" b="b"/>
            <a:pathLst>
              <a:path w="1793992" h="1812392">
                <a:moveTo>
                  <a:pt x="0" y="0"/>
                </a:moveTo>
                <a:lnTo>
                  <a:pt x="1793992" y="0"/>
                </a:lnTo>
                <a:lnTo>
                  <a:pt x="1793992" y="1812392"/>
                </a:lnTo>
                <a:lnTo>
                  <a:pt x="0" y="1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sp>
        <p:nvSpPr>
          <p:cNvPr id="23" name="Freeform 23"/>
          <p:cNvSpPr/>
          <p:nvPr/>
        </p:nvSpPr>
        <p:spPr>
          <a:xfrm>
            <a:off x="4583304" y="4874740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000"/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3889" y="4864509"/>
            <a:ext cx="1210054" cy="1210054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4674726" y="4965346"/>
            <a:ext cx="1008379" cy="1008379"/>
            <a:chOff x="0" y="0"/>
            <a:chExt cx="274898" cy="27489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0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2344"/>
                </a:lnSpc>
              </a:pPr>
              <a:endParaRPr sz="100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4674726" y="4962282"/>
            <a:ext cx="999679" cy="1011440"/>
          </a:xfrm>
          <a:custGeom>
            <a:avLst/>
            <a:gdLst/>
            <a:ahLst/>
            <a:cxnLst/>
            <a:rect l="l" t="t" r="r" b="b"/>
            <a:pathLst>
              <a:path w="1799422" h="1820592">
                <a:moveTo>
                  <a:pt x="0" y="0"/>
                </a:moveTo>
                <a:lnTo>
                  <a:pt x="1799422" y="0"/>
                </a:lnTo>
                <a:lnTo>
                  <a:pt x="1799422" y="1820592"/>
                </a:lnTo>
                <a:lnTo>
                  <a:pt x="0" y="1820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353" t="-7664" r="-10028" b="-12306"/>
            </a:stretch>
          </a:blipFill>
        </p:spPr>
        <p:txBody>
          <a:bodyPr/>
          <a:lstStyle/>
          <a:p>
            <a:endParaRPr lang="en-GB" sz="1000"/>
          </a:p>
        </p:txBody>
      </p:sp>
      <p:sp>
        <p:nvSpPr>
          <p:cNvPr id="30" name="TextBox 30"/>
          <p:cNvSpPr txBox="1"/>
          <p:nvPr/>
        </p:nvSpPr>
        <p:spPr>
          <a:xfrm>
            <a:off x="1854521" y="4861305"/>
            <a:ext cx="252240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en-US" sz="1849" b="1" spc="-98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Level Up and Join our Master Classes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54521" y="3508818"/>
            <a:ext cx="252240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en-US" sz="1849" b="1" spc="-98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Drop us an email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54521" y="3944363"/>
            <a:ext cx="252240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9"/>
              </a:lnSpc>
            </a:pPr>
            <a:r>
              <a:rPr lang="en-US" sz="1556" b="1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Study@swansea.ac.uk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54521" y="5496353"/>
            <a:ext cx="252240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9"/>
              </a:lnSpc>
            </a:pPr>
            <a:r>
              <a:rPr lang="en-US" sz="1556" b="1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Experience a University lecture session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47521" y="3517796"/>
            <a:ext cx="281148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en-US" sz="1849" b="1" spc="-98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Open Day visit awaits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68687" y="3975557"/>
            <a:ext cx="281148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9"/>
              </a:lnSpc>
            </a:pPr>
            <a:r>
              <a:rPr lang="en-US" sz="1556" b="1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See it - feel it - find your place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68687" y="4890219"/>
            <a:ext cx="281148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8"/>
              </a:lnSpc>
            </a:pPr>
            <a:r>
              <a:rPr lang="en-US" sz="1849" b="1" spc="-98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future begins at Summer School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952812" y="5541288"/>
            <a:ext cx="281148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9"/>
              </a:lnSpc>
            </a:pPr>
            <a:r>
              <a:rPr lang="en-US" sz="1556" b="1" spc="-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Summer, upgraded - get ahead and stand out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BAECEE06-9B2D-D299-D443-94C89862581E}"/>
              </a:ext>
            </a:extLst>
          </p:cNvPr>
          <p:cNvSpPr txBox="1"/>
          <p:nvPr/>
        </p:nvSpPr>
        <p:spPr>
          <a:xfrm>
            <a:off x="3714438" y="424360"/>
            <a:ext cx="789304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444" b="1" dirty="0">
                <a:ln w="19050">
                  <a:solidFill>
                    <a:srgbClr val="001F60"/>
                  </a:solidFill>
                  <a:prstDash val="solid"/>
                </a:ln>
                <a:solidFill>
                  <a:schemeClr val="bg1"/>
                </a:solidFill>
                <a:latin typeface="Futura Bold"/>
                <a:ea typeface="Futura Bold"/>
                <a:cs typeface="Futura Bold"/>
                <a:sym typeface="Futura Bold"/>
              </a:rPr>
              <a:t>Stay in touch with us...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9045-D490-8587-47A8-E0F3A2D6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371</Words>
  <Application>Microsoft Office PowerPoint</Application>
  <PresentationFormat>Custom</PresentationFormat>
  <Paragraphs>50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Aptos</vt:lpstr>
      <vt:lpstr>Aptos Display</vt:lpstr>
      <vt:lpstr>Arial</vt:lpstr>
      <vt:lpstr>Arial Bold</vt:lpstr>
      <vt:lpstr>Calibri</vt:lpstr>
      <vt:lpstr>Corbel</vt:lpstr>
      <vt:lpstr>Futura Bold</vt:lpstr>
      <vt:lpstr>Helvetica</vt:lpstr>
      <vt:lpstr>Impact</vt:lpstr>
      <vt:lpstr>Montserrat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3_Office Theme</vt:lpstr>
      <vt:lpstr>Location &amp; Campuses</vt:lpstr>
      <vt:lpstr>2_Office Theme</vt:lpstr>
      <vt:lpstr>PowerPoint Presentation</vt:lpstr>
      <vt:lpstr>PowerPoint Presentation</vt:lpstr>
      <vt:lpstr>Connect Higher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2026-04-09T14:42:55Z</dcterms:modified>
  <dc:language/>
</cp:coreProperties>
</file>